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328" r:id="rId2"/>
    <p:sldId id="329" r:id="rId3"/>
    <p:sldId id="331" r:id="rId4"/>
    <p:sldId id="332" r:id="rId5"/>
    <p:sldId id="304" r:id="rId6"/>
    <p:sldId id="305" r:id="rId7"/>
    <p:sldId id="306" r:id="rId8"/>
    <p:sldId id="307" r:id="rId9"/>
    <p:sldId id="308" r:id="rId10"/>
    <p:sldId id="309" r:id="rId11"/>
    <p:sldId id="322" r:id="rId12"/>
    <p:sldId id="323" r:id="rId13"/>
    <p:sldId id="310" r:id="rId14"/>
    <p:sldId id="312" r:id="rId15"/>
    <p:sldId id="314" r:id="rId16"/>
    <p:sldId id="315" r:id="rId17"/>
    <p:sldId id="316" r:id="rId18"/>
    <p:sldId id="317" r:id="rId19"/>
    <p:sldId id="319" r:id="rId20"/>
    <p:sldId id="318" r:id="rId21"/>
    <p:sldId id="273" r:id="rId22"/>
    <p:sldId id="284" r:id="rId23"/>
    <p:sldId id="257" r:id="rId24"/>
    <p:sldId id="258" r:id="rId25"/>
    <p:sldId id="290" r:id="rId26"/>
    <p:sldId id="293" r:id="rId27"/>
    <p:sldId id="330" r:id="rId28"/>
    <p:sldId id="263" r:id="rId29"/>
    <p:sldId id="261" r:id="rId30"/>
    <p:sldId id="262" r:id="rId31"/>
    <p:sldId id="320" r:id="rId32"/>
    <p:sldId id="285" r:id="rId33"/>
    <p:sldId id="282" r:id="rId34"/>
    <p:sldId id="283" r:id="rId35"/>
    <p:sldId id="288" r:id="rId36"/>
    <p:sldId id="286" r:id="rId37"/>
    <p:sldId id="294" r:id="rId38"/>
    <p:sldId id="333" r:id="rId39"/>
    <p:sldId id="295" r:id="rId40"/>
    <p:sldId id="298" r:id="rId41"/>
    <p:sldId id="299" r:id="rId42"/>
    <p:sldId id="265" r:id="rId43"/>
    <p:sldId id="296" r:id="rId44"/>
    <p:sldId id="297" r:id="rId45"/>
    <p:sldId id="267" r:id="rId46"/>
    <p:sldId id="270" r:id="rId47"/>
    <p:sldId id="281" r:id="rId48"/>
    <p:sldId id="268" r:id="rId49"/>
    <p:sldId id="269" r:id="rId50"/>
    <p:sldId id="275" r:id="rId51"/>
    <p:sldId id="276" r:id="rId52"/>
    <p:sldId id="327" r:id="rId53"/>
    <p:sldId id="326" r:id="rId54"/>
    <p:sldId id="303" r:id="rId55"/>
    <p:sldId id="279" r:id="rId56"/>
    <p:sldId id="321" r:id="rId57"/>
    <p:sldId id="300" r:id="rId58"/>
    <p:sldId id="302" r:id="rId59"/>
    <p:sldId id="292" r:id="rId60"/>
    <p:sldId id="278" r:id="rId61"/>
    <p:sldId id="291" r:id="rId62"/>
    <p:sldId id="26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3ECBE8-DCE4-0F44-B023-975BDEEF5226}"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1C05767F-FD7B-194D-84D0-3035AF56307F}">
      <dgm:prSet phldrT="[Text]"/>
      <dgm:spPr/>
      <dgm:t>
        <a:bodyPr/>
        <a:lstStyle/>
        <a:p>
          <a:r>
            <a:rPr lang="en-US" dirty="0" smtClean="0"/>
            <a:t>Software Maintenance Fundamentals</a:t>
          </a:r>
          <a:endParaRPr lang="en-US" dirty="0"/>
        </a:p>
      </dgm:t>
    </dgm:pt>
    <dgm:pt modelId="{36D7A3AF-496C-F54A-B4FF-947CB97A6706}" type="parTrans" cxnId="{E7CC6872-2BC1-854D-A66A-796F11F1CD4E}">
      <dgm:prSet/>
      <dgm:spPr/>
      <dgm:t>
        <a:bodyPr/>
        <a:lstStyle/>
        <a:p>
          <a:endParaRPr lang="en-US"/>
        </a:p>
      </dgm:t>
    </dgm:pt>
    <dgm:pt modelId="{78B8BDC2-4F8F-444F-A3DC-9D079A1944D8}" type="sibTrans" cxnId="{E7CC6872-2BC1-854D-A66A-796F11F1CD4E}">
      <dgm:prSet/>
      <dgm:spPr/>
      <dgm:t>
        <a:bodyPr/>
        <a:lstStyle/>
        <a:p>
          <a:endParaRPr lang="en-US"/>
        </a:p>
      </dgm:t>
    </dgm:pt>
    <dgm:pt modelId="{9EA9DCEE-10FB-A742-B1FF-15524B663D85}">
      <dgm:prSet phldrT="[Text]"/>
      <dgm:spPr/>
      <dgm:t>
        <a:bodyPr/>
        <a:lstStyle/>
        <a:p>
          <a:r>
            <a:rPr lang="en-US" dirty="0" smtClean="0"/>
            <a:t>Definition and Terminology</a:t>
          </a:r>
          <a:endParaRPr lang="en-US" dirty="0"/>
        </a:p>
      </dgm:t>
    </dgm:pt>
    <dgm:pt modelId="{BE5D7599-880F-B042-921C-A8D097C04183}" type="parTrans" cxnId="{9D16FF1D-8577-8943-94BC-9A5949DD4234}">
      <dgm:prSet/>
      <dgm:spPr/>
      <dgm:t>
        <a:bodyPr/>
        <a:lstStyle/>
        <a:p>
          <a:endParaRPr lang="en-US"/>
        </a:p>
      </dgm:t>
    </dgm:pt>
    <dgm:pt modelId="{B71DD45F-BBD0-FF44-9F28-7AF16944970D}" type="sibTrans" cxnId="{9D16FF1D-8577-8943-94BC-9A5949DD4234}">
      <dgm:prSet/>
      <dgm:spPr/>
      <dgm:t>
        <a:bodyPr/>
        <a:lstStyle/>
        <a:p>
          <a:endParaRPr lang="en-US"/>
        </a:p>
      </dgm:t>
    </dgm:pt>
    <dgm:pt modelId="{4CC03F67-D475-5345-B850-9F80718D17FB}">
      <dgm:prSet phldrT="[Text]"/>
      <dgm:spPr/>
      <dgm:t>
        <a:bodyPr/>
        <a:lstStyle/>
        <a:p>
          <a:r>
            <a:rPr lang="en-US" dirty="0" smtClean="0"/>
            <a:t>Nature of Maintenance</a:t>
          </a:r>
          <a:endParaRPr lang="en-US" dirty="0"/>
        </a:p>
      </dgm:t>
    </dgm:pt>
    <dgm:pt modelId="{D6D5DF4F-3386-B744-82B3-1354C6D0ECCA}" type="parTrans" cxnId="{7E8E76A0-C80A-FD4B-AC5E-D81E2FF26918}">
      <dgm:prSet/>
      <dgm:spPr/>
      <dgm:t>
        <a:bodyPr/>
        <a:lstStyle/>
        <a:p>
          <a:endParaRPr lang="en-US"/>
        </a:p>
      </dgm:t>
    </dgm:pt>
    <dgm:pt modelId="{F878977D-97D6-C541-8238-4D33F516EDA3}" type="sibTrans" cxnId="{7E8E76A0-C80A-FD4B-AC5E-D81E2FF26918}">
      <dgm:prSet/>
      <dgm:spPr/>
      <dgm:t>
        <a:bodyPr/>
        <a:lstStyle/>
        <a:p>
          <a:endParaRPr lang="en-US"/>
        </a:p>
      </dgm:t>
    </dgm:pt>
    <dgm:pt modelId="{93FF0886-9909-4F4D-A917-300679BF5577}">
      <dgm:prSet phldrT="[Text]"/>
      <dgm:spPr/>
      <dgm:t>
        <a:bodyPr/>
        <a:lstStyle/>
        <a:p>
          <a:r>
            <a:rPr lang="en-US" dirty="0" smtClean="0"/>
            <a:t>Key Issues in Software Maintenance</a:t>
          </a:r>
          <a:endParaRPr lang="en-US" dirty="0"/>
        </a:p>
      </dgm:t>
    </dgm:pt>
    <dgm:pt modelId="{43542776-4FED-0740-8D1F-28920A98D059}" type="parTrans" cxnId="{E4C27BC9-5CB3-6548-938B-B0D238CE5DFE}">
      <dgm:prSet/>
      <dgm:spPr/>
      <dgm:t>
        <a:bodyPr/>
        <a:lstStyle/>
        <a:p>
          <a:endParaRPr lang="en-US"/>
        </a:p>
      </dgm:t>
    </dgm:pt>
    <dgm:pt modelId="{EC66D228-EE71-5C4B-9485-4193DBF0AF20}" type="sibTrans" cxnId="{E4C27BC9-5CB3-6548-938B-B0D238CE5DFE}">
      <dgm:prSet/>
      <dgm:spPr/>
      <dgm:t>
        <a:bodyPr/>
        <a:lstStyle/>
        <a:p>
          <a:endParaRPr lang="en-US"/>
        </a:p>
      </dgm:t>
    </dgm:pt>
    <dgm:pt modelId="{93947DF6-44BF-4743-B766-82789D3EE082}">
      <dgm:prSet phldrT="[Text]"/>
      <dgm:spPr/>
      <dgm:t>
        <a:bodyPr/>
        <a:lstStyle/>
        <a:p>
          <a:r>
            <a:rPr lang="en-US" dirty="0" smtClean="0"/>
            <a:t>Technical Issues</a:t>
          </a:r>
          <a:endParaRPr lang="en-US" dirty="0"/>
        </a:p>
      </dgm:t>
    </dgm:pt>
    <dgm:pt modelId="{5DD6F7F0-406F-BC40-99BF-BC9C1A6D71EB}" type="parTrans" cxnId="{11E3267F-1CFE-F04E-932F-0445A2C392E9}">
      <dgm:prSet/>
      <dgm:spPr/>
      <dgm:t>
        <a:bodyPr/>
        <a:lstStyle/>
        <a:p>
          <a:endParaRPr lang="en-US"/>
        </a:p>
      </dgm:t>
    </dgm:pt>
    <dgm:pt modelId="{DC8BDD0E-6FF3-9940-9061-ED011404C383}" type="sibTrans" cxnId="{11E3267F-1CFE-F04E-932F-0445A2C392E9}">
      <dgm:prSet/>
      <dgm:spPr/>
      <dgm:t>
        <a:bodyPr/>
        <a:lstStyle/>
        <a:p>
          <a:endParaRPr lang="en-US"/>
        </a:p>
      </dgm:t>
    </dgm:pt>
    <dgm:pt modelId="{52F356D1-EA84-4E46-B5D4-D99D8B664F00}">
      <dgm:prSet phldrT="[Text]"/>
      <dgm:spPr/>
      <dgm:t>
        <a:bodyPr/>
        <a:lstStyle/>
        <a:p>
          <a:r>
            <a:rPr lang="en-US" dirty="0" smtClean="0"/>
            <a:t>Management Issues</a:t>
          </a:r>
          <a:endParaRPr lang="en-US" dirty="0"/>
        </a:p>
      </dgm:t>
    </dgm:pt>
    <dgm:pt modelId="{89702AEA-3ABC-8B44-B5EF-27BF0F56894B}" type="parTrans" cxnId="{0B1595E2-D3FC-B64D-9D10-809D29D724A7}">
      <dgm:prSet/>
      <dgm:spPr/>
      <dgm:t>
        <a:bodyPr/>
        <a:lstStyle/>
        <a:p>
          <a:endParaRPr lang="en-US"/>
        </a:p>
      </dgm:t>
    </dgm:pt>
    <dgm:pt modelId="{10B34C61-9D5C-1C49-A30D-55EDB3EEDC47}" type="sibTrans" cxnId="{0B1595E2-D3FC-B64D-9D10-809D29D724A7}">
      <dgm:prSet/>
      <dgm:spPr/>
      <dgm:t>
        <a:bodyPr/>
        <a:lstStyle/>
        <a:p>
          <a:endParaRPr lang="en-US"/>
        </a:p>
      </dgm:t>
    </dgm:pt>
    <dgm:pt modelId="{7B0963A2-8CF4-3242-AEA8-76DBB52D9186}">
      <dgm:prSet phldrT="[Text]"/>
      <dgm:spPr/>
      <dgm:t>
        <a:bodyPr/>
        <a:lstStyle/>
        <a:p>
          <a:r>
            <a:rPr lang="en-US" dirty="0" smtClean="0"/>
            <a:t>Need for Maintenance</a:t>
          </a:r>
          <a:endParaRPr lang="en-US" dirty="0"/>
        </a:p>
      </dgm:t>
    </dgm:pt>
    <dgm:pt modelId="{24513D32-8A11-D24A-97A1-C19A9D72EB51}" type="parTrans" cxnId="{C72CC26D-4A5B-A148-86DA-BCE281D90051}">
      <dgm:prSet/>
      <dgm:spPr/>
      <dgm:t>
        <a:bodyPr/>
        <a:lstStyle/>
        <a:p>
          <a:endParaRPr lang="en-US"/>
        </a:p>
      </dgm:t>
    </dgm:pt>
    <dgm:pt modelId="{3DDE7B3F-2EC9-324A-9225-90DA5832E713}" type="sibTrans" cxnId="{C72CC26D-4A5B-A148-86DA-BCE281D90051}">
      <dgm:prSet/>
      <dgm:spPr/>
      <dgm:t>
        <a:bodyPr/>
        <a:lstStyle/>
        <a:p>
          <a:endParaRPr lang="en-US"/>
        </a:p>
      </dgm:t>
    </dgm:pt>
    <dgm:pt modelId="{1166D777-3413-1649-BCD5-C266589B5481}">
      <dgm:prSet phldrT="[Text]"/>
      <dgm:spPr/>
      <dgm:t>
        <a:bodyPr/>
        <a:lstStyle/>
        <a:p>
          <a:r>
            <a:rPr lang="en-US" dirty="0" smtClean="0"/>
            <a:t>Majority of the Maintenance Costs</a:t>
          </a:r>
          <a:endParaRPr lang="en-US" dirty="0"/>
        </a:p>
      </dgm:t>
    </dgm:pt>
    <dgm:pt modelId="{AF795597-D9B1-1341-8331-760EDF5D2F26}" type="parTrans" cxnId="{50547646-A83C-9A46-B9AD-27C4AA73A404}">
      <dgm:prSet/>
      <dgm:spPr/>
      <dgm:t>
        <a:bodyPr/>
        <a:lstStyle/>
        <a:p>
          <a:endParaRPr lang="en-US"/>
        </a:p>
      </dgm:t>
    </dgm:pt>
    <dgm:pt modelId="{09AA1E56-C131-994D-BBCF-076E4A31D74B}" type="sibTrans" cxnId="{50547646-A83C-9A46-B9AD-27C4AA73A404}">
      <dgm:prSet/>
      <dgm:spPr/>
      <dgm:t>
        <a:bodyPr/>
        <a:lstStyle/>
        <a:p>
          <a:endParaRPr lang="en-US"/>
        </a:p>
      </dgm:t>
    </dgm:pt>
    <dgm:pt modelId="{3FFB68D0-7570-F84F-84C9-86A5FE434DC1}">
      <dgm:prSet phldrT="[Text]"/>
      <dgm:spPr/>
      <dgm:t>
        <a:bodyPr/>
        <a:lstStyle/>
        <a:p>
          <a:r>
            <a:rPr lang="en-US" dirty="0" smtClean="0"/>
            <a:t>Evolution of Software</a:t>
          </a:r>
          <a:endParaRPr lang="en-US" dirty="0"/>
        </a:p>
      </dgm:t>
    </dgm:pt>
    <dgm:pt modelId="{36BF75D9-FEE9-E649-99C7-BA522E01CE46}" type="parTrans" cxnId="{5CDE2B81-D434-E844-AEA7-0244D5EEBA60}">
      <dgm:prSet/>
      <dgm:spPr/>
      <dgm:t>
        <a:bodyPr/>
        <a:lstStyle/>
        <a:p>
          <a:endParaRPr lang="en-US"/>
        </a:p>
      </dgm:t>
    </dgm:pt>
    <dgm:pt modelId="{A11A54FE-A04F-7B46-9F5C-1A5887D2DF67}" type="sibTrans" cxnId="{5CDE2B81-D434-E844-AEA7-0244D5EEBA60}">
      <dgm:prSet/>
      <dgm:spPr/>
      <dgm:t>
        <a:bodyPr/>
        <a:lstStyle/>
        <a:p>
          <a:endParaRPr lang="en-US"/>
        </a:p>
      </dgm:t>
    </dgm:pt>
    <dgm:pt modelId="{FF14A3C2-5136-6443-9DD7-5F93826B2998}">
      <dgm:prSet phldrT="[Text]"/>
      <dgm:spPr/>
      <dgm:t>
        <a:bodyPr/>
        <a:lstStyle/>
        <a:p>
          <a:r>
            <a:rPr lang="en-US" dirty="0" smtClean="0"/>
            <a:t>Categories of Maintenance</a:t>
          </a:r>
          <a:endParaRPr lang="en-US" dirty="0"/>
        </a:p>
      </dgm:t>
    </dgm:pt>
    <dgm:pt modelId="{6380A8B2-009C-3944-A5E2-59E34BCB65BB}" type="parTrans" cxnId="{6D5B2DD6-A033-DB42-B28E-34CCFC1C22F9}">
      <dgm:prSet/>
      <dgm:spPr/>
      <dgm:t>
        <a:bodyPr/>
        <a:lstStyle/>
        <a:p>
          <a:endParaRPr lang="en-US"/>
        </a:p>
      </dgm:t>
    </dgm:pt>
    <dgm:pt modelId="{196EC892-5F3F-1F49-A323-0BBD38782C99}" type="sibTrans" cxnId="{6D5B2DD6-A033-DB42-B28E-34CCFC1C22F9}">
      <dgm:prSet/>
      <dgm:spPr/>
      <dgm:t>
        <a:bodyPr/>
        <a:lstStyle/>
        <a:p>
          <a:endParaRPr lang="en-US"/>
        </a:p>
      </dgm:t>
    </dgm:pt>
    <dgm:pt modelId="{BA059950-991C-0B47-9791-EBAAB78F21BF}">
      <dgm:prSet phldrT="[Text]"/>
      <dgm:spPr/>
      <dgm:t>
        <a:bodyPr/>
        <a:lstStyle/>
        <a:p>
          <a:r>
            <a:rPr lang="en-US" dirty="0" smtClean="0"/>
            <a:t>Maintenance Cost Estimation</a:t>
          </a:r>
          <a:endParaRPr lang="en-US" dirty="0"/>
        </a:p>
      </dgm:t>
    </dgm:pt>
    <dgm:pt modelId="{F6B00E82-4494-9D43-AF3C-527BCCD9F41D}" type="parTrans" cxnId="{1E865AA7-FFF4-ED49-B25C-403F1D653D80}">
      <dgm:prSet/>
      <dgm:spPr/>
      <dgm:t>
        <a:bodyPr/>
        <a:lstStyle/>
        <a:p>
          <a:endParaRPr lang="en-US"/>
        </a:p>
      </dgm:t>
    </dgm:pt>
    <dgm:pt modelId="{709360BA-75EC-6745-90DC-058E5DA8432E}" type="sibTrans" cxnId="{1E865AA7-FFF4-ED49-B25C-403F1D653D80}">
      <dgm:prSet/>
      <dgm:spPr/>
      <dgm:t>
        <a:bodyPr/>
        <a:lstStyle/>
        <a:p>
          <a:endParaRPr lang="en-US"/>
        </a:p>
      </dgm:t>
    </dgm:pt>
    <dgm:pt modelId="{77399754-9D5D-0448-84C5-FD08CBBE2386}">
      <dgm:prSet phldrT="[Text]"/>
      <dgm:spPr/>
      <dgm:t>
        <a:bodyPr/>
        <a:lstStyle/>
        <a:p>
          <a:r>
            <a:rPr lang="en-US" dirty="0" smtClean="0"/>
            <a:t>Software Maintenance Measurement</a:t>
          </a:r>
          <a:endParaRPr lang="en-US" dirty="0"/>
        </a:p>
      </dgm:t>
    </dgm:pt>
    <dgm:pt modelId="{DC2D5211-E4AF-C347-A286-CBA5DDE732FB}" type="parTrans" cxnId="{300FC6EB-E4ED-9149-9A4F-B18F17D0ADCF}">
      <dgm:prSet/>
      <dgm:spPr/>
      <dgm:t>
        <a:bodyPr/>
        <a:lstStyle/>
        <a:p>
          <a:endParaRPr lang="en-US"/>
        </a:p>
      </dgm:t>
    </dgm:pt>
    <dgm:pt modelId="{7D59E9C0-22D5-6E4A-8E8E-3A85C99D3936}" type="sibTrans" cxnId="{300FC6EB-E4ED-9149-9A4F-B18F17D0ADCF}">
      <dgm:prSet/>
      <dgm:spPr/>
      <dgm:t>
        <a:bodyPr/>
        <a:lstStyle/>
        <a:p>
          <a:endParaRPr lang="en-US"/>
        </a:p>
      </dgm:t>
    </dgm:pt>
    <dgm:pt modelId="{1109B05B-5F7E-364F-AF2E-54C2419EFD96}">
      <dgm:prSet phldrT="[Text]"/>
      <dgm:spPr/>
      <dgm:t>
        <a:bodyPr/>
        <a:lstStyle/>
        <a:p>
          <a:r>
            <a:rPr lang="en-US" dirty="0" smtClean="0"/>
            <a:t>Maintenance Process</a:t>
          </a:r>
          <a:endParaRPr lang="en-US" dirty="0"/>
        </a:p>
      </dgm:t>
    </dgm:pt>
    <dgm:pt modelId="{8C93F79B-5603-5B4A-8BCC-75D8CE623700}" type="parTrans" cxnId="{595F1B6E-5544-164B-9149-91D1AA6AE909}">
      <dgm:prSet/>
      <dgm:spPr/>
      <dgm:t>
        <a:bodyPr/>
        <a:lstStyle/>
        <a:p>
          <a:endParaRPr lang="en-US"/>
        </a:p>
      </dgm:t>
    </dgm:pt>
    <dgm:pt modelId="{896DB9F4-B771-8447-8F5C-98E95B6080B5}" type="sibTrans" cxnId="{595F1B6E-5544-164B-9149-91D1AA6AE909}">
      <dgm:prSet/>
      <dgm:spPr/>
      <dgm:t>
        <a:bodyPr/>
        <a:lstStyle/>
        <a:p>
          <a:endParaRPr lang="en-US"/>
        </a:p>
      </dgm:t>
    </dgm:pt>
    <dgm:pt modelId="{95FD7DA9-B54A-EA43-AA13-4F064F02A481}">
      <dgm:prSet phldrT="[Text]"/>
      <dgm:spPr/>
      <dgm:t>
        <a:bodyPr/>
        <a:lstStyle/>
        <a:p>
          <a:r>
            <a:rPr lang="en-US" dirty="0" smtClean="0"/>
            <a:t>Maintenance Processes</a:t>
          </a:r>
          <a:endParaRPr lang="en-US" dirty="0"/>
        </a:p>
      </dgm:t>
    </dgm:pt>
    <dgm:pt modelId="{B63B8C76-6BA7-494F-8589-3162A7DFF8CA}" type="parTrans" cxnId="{956830BF-12F8-F044-B945-53A83D4DFEA0}">
      <dgm:prSet/>
      <dgm:spPr/>
      <dgm:t>
        <a:bodyPr/>
        <a:lstStyle/>
        <a:p>
          <a:endParaRPr lang="en-US"/>
        </a:p>
      </dgm:t>
    </dgm:pt>
    <dgm:pt modelId="{C721A76D-110E-FC45-99F3-465615488067}" type="sibTrans" cxnId="{956830BF-12F8-F044-B945-53A83D4DFEA0}">
      <dgm:prSet/>
      <dgm:spPr/>
      <dgm:t>
        <a:bodyPr/>
        <a:lstStyle/>
        <a:p>
          <a:endParaRPr lang="en-US"/>
        </a:p>
      </dgm:t>
    </dgm:pt>
    <dgm:pt modelId="{2128C9FA-0849-AB46-A25F-1E5BB4085924}">
      <dgm:prSet phldrT="[Text]"/>
      <dgm:spPr/>
      <dgm:t>
        <a:bodyPr/>
        <a:lstStyle/>
        <a:p>
          <a:r>
            <a:rPr lang="en-US" dirty="0" smtClean="0"/>
            <a:t>Maintenance Activities</a:t>
          </a:r>
          <a:endParaRPr lang="en-US" dirty="0"/>
        </a:p>
      </dgm:t>
    </dgm:pt>
    <dgm:pt modelId="{D59112E1-7D0E-A944-8217-3924362D0E97}" type="parTrans" cxnId="{408A25F7-A748-3D40-8652-93E26CEC096E}">
      <dgm:prSet/>
      <dgm:spPr/>
      <dgm:t>
        <a:bodyPr/>
        <a:lstStyle/>
        <a:p>
          <a:endParaRPr lang="en-US"/>
        </a:p>
      </dgm:t>
    </dgm:pt>
    <dgm:pt modelId="{04B02CBA-A031-784A-BBD7-F8C33A2DE9CF}" type="sibTrans" cxnId="{408A25F7-A748-3D40-8652-93E26CEC096E}">
      <dgm:prSet/>
      <dgm:spPr/>
      <dgm:t>
        <a:bodyPr/>
        <a:lstStyle/>
        <a:p>
          <a:endParaRPr lang="en-US"/>
        </a:p>
      </dgm:t>
    </dgm:pt>
    <dgm:pt modelId="{947B03C3-3E04-7E45-9AEF-1F8E0EE0D27B}">
      <dgm:prSet phldrT="[Text]"/>
      <dgm:spPr/>
      <dgm:t>
        <a:bodyPr/>
        <a:lstStyle/>
        <a:p>
          <a:r>
            <a:rPr lang="en-US" dirty="0" smtClean="0"/>
            <a:t>Techniques for Maintenance</a:t>
          </a:r>
          <a:endParaRPr lang="en-US" dirty="0"/>
        </a:p>
      </dgm:t>
    </dgm:pt>
    <dgm:pt modelId="{1CABAD5E-26D1-5E40-ABEB-FA96AD29A897}" type="parTrans" cxnId="{73DC91EB-1C6B-654C-B01F-B047036FC275}">
      <dgm:prSet/>
      <dgm:spPr/>
      <dgm:t>
        <a:bodyPr/>
        <a:lstStyle/>
        <a:p>
          <a:endParaRPr lang="en-US"/>
        </a:p>
      </dgm:t>
    </dgm:pt>
    <dgm:pt modelId="{77805612-9210-4A4A-9730-69F00BF14328}" type="sibTrans" cxnId="{73DC91EB-1C6B-654C-B01F-B047036FC275}">
      <dgm:prSet/>
      <dgm:spPr/>
      <dgm:t>
        <a:bodyPr/>
        <a:lstStyle/>
        <a:p>
          <a:endParaRPr lang="en-US"/>
        </a:p>
      </dgm:t>
    </dgm:pt>
    <dgm:pt modelId="{4AF93FA0-7A43-D845-9654-A998BBAC8C08}">
      <dgm:prSet phldrT="[Text]"/>
      <dgm:spPr/>
      <dgm:t>
        <a:bodyPr/>
        <a:lstStyle/>
        <a:p>
          <a:r>
            <a:rPr lang="en-US" dirty="0" smtClean="0"/>
            <a:t>Program Comprehension</a:t>
          </a:r>
          <a:endParaRPr lang="en-US" dirty="0"/>
        </a:p>
      </dgm:t>
    </dgm:pt>
    <dgm:pt modelId="{05BA7394-5523-8D4A-8251-B08C5925056C}" type="parTrans" cxnId="{E887F784-EAA6-7D48-9949-F339297D9E72}">
      <dgm:prSet/>
      <dgm:spPr/>
      <dgm:t>
        <a:bodyPr/>
        <a:lstStyle/>
        <a:p>
          <a:endParaRPr lang="en-US"/>
        </a:p>
      </dgm:t>
    </dgm:pt>
    <dgm:pt modelId="{A56B3FDA-235F-DD41-B0C0-6CD5AAC7BC21}" type="sibTrans" cxnId="{E887F784-EAA6-7D48-9949-F339297D9E72}">
      <dgm:prSet/>
      <dgm:spPr/>
      <dgm:t>
        <a:bodyPr/>
        <a:lstStyle/>
        <a:p>
          <a:endParaRPr lang="en-US"/>
        </a:p>
      </dgm:t>
    </dgm:pt>
    <dgm:pt modelId="{25FB09FB-FD9E-854C-B72F-37E64848A15B}">
      <dgm:prSet phldrT="[Text]"/>
      <dgm:spPr/>
      <dgm:t>
        <a:bodyPr/>
        <a:lstStyle/>
        <a:p>
          <a:r>
            <a:rPr lang="en-US" dirty="0" smtClean="0"/>
            <a:t>Reengineering</a:t>
          </a:r>
          <a:endParaRPr lang="en-US" dirty="0"/>
        </a:p>
      </dgm:t>
    </dgm:pt>
    <dgm:pt modelId="{6B92A162-9742-9C4D-A9BC-92D509E71723}" type="parTrans" cxnId="{0614CBA7-34A4-5340-B3FF-EA5858E1F359}">
      <dgm:prSet/>
      <dgm:spPr/>
      <dgm:t>
        <a:bodyPr/>
        <a:lstStyle/>
        <a:p>
          <a:endParaRPr lang="en-US"/>
        </a:p>
      </dgm:t>
    </dgm:pt>
    <dgm:pt modelId="{CDAE7369-225A-FE4B-84EE-8462C75CF899}" type="sibTrans" cxnId="{0614CBA7-34A4-5340-B3FF-EA5858E1F359}">
      <dgm:prSet/>
      <dgm:spPr/>
      <dgm:t>
        <a:bodyPr/>
        <a:lstStyle/>
        <a:p>
          <a:endParaRPr lang="en-US"/>
        </a:p>
      </dgm:t>
    </dgm:pt>
    <dgm:pt modelId="{1E3D0A39-CA3A-3047-8480-76D8D7BE33B8}">
      <dgm:prSet phldrT="[Text]"/>
      <dgm:spPr/>
      <dgm:t>
        <a:bodyPr/>
        <a:lstStyle/>
        <a:p>
          <a:r>
            <a:rPr lang="en-US" dirty="0" smtClean="0"/>
            <a:t>Reverse Engineering</a:t>
          </a:r>
          <a:endParaRPr lang="en-US" dirty="0"/>
        </a:p>
      </dgm:t>
    </dgm:pt>
    <dgm:pt modelId="{0C35F348-B730-1E4C-B915-9259D016C80C}" type="parTrans" cxnId="{7AAC1B5F-1AA3-9B4B-89EE-EBB0221105D7}">
      <dgm:prSet/>
      <dgm:spPr/>
      <dgm:t>
        <a:bodyPr/>
        <a:lstStyle/>
        <a:p>
          <a:endParaRPr lang="en-US"/>
        </a:p>
      </dgm:t>
    </dgm:pt>
    <dgm:pt modelId="{DE5768F1-B813-8241-9313-101DD6C15F36}" type="sibTrans" cxnId="{7AAC1B5F-1AA3-9B4B-89EE-EBB0221105D7}">
      <dgm:prSet/>
      <dgm:spPr/>
      <dgm:t>
        <a:bodyPr/>
        <a:lstStyle/>
        <a:p>
          <a:endParaRPr lang="en-US"/>
        </a:p>
      </dgm:t>
    </dgm:pt>
    <dgm:pt modelId="{F3FFF78D-EF1E-4B4C-A6C1-EACBEE5B9708}">
      <dgm:prSet phldrT="[Text]"/>
      <dgm:spPr/>
      <dgm:t>
        <a:bodyPr/>
        <a:lstStyle/>
        <a:p>
          <a:r>
            <a:rPr lang="en-US" dirty="0" smtClean="0"/>
            <a:t>Migration</a:t>
          </a:r>
          <a:endParaRPr lang="en-US" dirty="0"/>
        </a:p>
      </dgm:t>
    </dgm:pt>
    <dgm:pt modelId="{FBB8D6C0-4F8B-1941-8FED-9237B9301A01}" type="parTrans" cxnId="{F0895948-88A0-DF44-B65F-21060A60C338}">
      <dgm:prSet/>
      <dgm:spPr/>
      <dgm:t>
        <a:bodyPr/>
        <a:lstStyle/>
        <a:p>
          <a:endParaRPr lang="en-US"/>
        </a:p>
      </dgm:t>
    </dgm:pt>
    <dgm:pt modelId="{5C6A9C57-6916-D441-BFBE-610B7A3CAC33}" type="sibTrans" cxnId="{F0895948-88A0-DF44-B65F-21060A60C338}">
      <dgm:prSet/>
      <dgm:spPr/>
      <dgm:t>
        <a:bodyPr/>
        <a:lstStyle/>
        <a:p>
          <a:endParaRPr lang="en-US"/>
        </a:p>
      </dgm:t>
    </dgm:pt>
    <dgm:pt modelId="{0DC9684D-DD02-EB44-90D5-D5F393CB99A9}">
      <dgm:prSet phldrT="[Text]"/>
      <dgm:spPr/>
      <dgm:t>
        <a:bodyPr/>
        <a:lstStyle/>
        <a:p>
          <a:r>
            <a:rPr lang="en-US" dirty="0" smtClean="0"/>
            <a:t>Retirement</a:t>
          </a:r>
          <a:endParaRPr lang="en-US" dirty="0"/>
        </a:p>
      </dgm:t>
    </dgm:pt>
    <dgm:pt modelId="{6D832649-C663-3842-B7C0-367850112FC6}" type="parTrans" cxnId="{CB6E7622-EB6A-6945-A438-D6AB63BEB776}">
      <dgm:prSet/>
      <dgm:spPr/>
      <dgm:t>
        <a:bodyPr/>
        <a:lstStyle/>
        <a:p>
          <a:endParaRPr lang="en-US"/>
        </a:p>
      </dgm:t>
    </dgm:pt>
    <dgm:pt modelId="{B170D724-5DCE-A04D-907E-854E1DF0E190}" type="sibTrans" cxnId="{CB6E7622-EB6A-6945-A438-D6AB63BEB776}">
      <dgm:prSet/>
      <dgm:spPr/>
      <dgm:t>
        <a:bodyPr/>
        <a:lstStyle/>
        <a:p>
          <a:endParaRPr lang="en-US"/>
        </a:p>
      </dgm:t>
    </dgm:pt>
    <dgm:pt modelId="{DE1B7226-02F9-7341-A205-1BC606A36759}">
      <dgm:prSet phldrT="[Text]"/>
      <dgm:spPr/>
      <dgm:t>
        <a:bodyPr/>
        <a:lstStyle/>
        <a:p>
          <a:r>
            <a:rPr lang="en-US" dirty="0" smtClean="0"/>
            <a:t>Software Maintenance Tools</a:t>
          </a:r>
          <a:endParaRPr lang="en-US" dirty="0"/>
        </a:p>
      </dgm:t>
    </dgm:pt>
    <dgm:pt modelId="{8CD1B3AA-2D3E-A94F-A2F6-D0145FBA0848}" type="parTrans" cxnId="{E049C6C8-593E-A847-A2E2-CE9D7D7DE000}">
      <dgm:prSet/>
      <dgm:spPr/>
      <dgm:t>
        <a:bodyPr/>
        <a:lstStyle/>
        <a:p>
          <a:endParaRPr lang="en-US"/>
        </a:p>
      </dgm:t>
    </dgm:pt>
    <dgm:pt modelId="{192C8710-6DA3-DD4F-B3DC-E8A863FDCC07}" type="sibTrans" cxnId="{E049C6C8-593E-A847-A2E2-CE9D7D7DE000}">
      <dgm:prSet/>
      <dgm:spPr/>
      <dgm:t>
        <a:bodyPr/>
        <a:lstStyle/>
        <a:p>
          <a:endParaRPr lang="en-US"/>
        </a:p>
      </dgm:t>
    </dgm:pt>
    <dgm:pt modelId="{22546E6D-FEAA-3044-8932-4BCBF0495619}" type="pres">
      <dgm:prSet presAssocID="{BE3ECBE8-DCE4-0F44-B023-975BDEEF5226}" presName="diagram" presStyleCnt="0">
        <dgm:presLayoutVars>
          <dgm:chPref val="1"/>
          <dgm:dir/>
          <dgm:animOne val="branch"/>
          <dgm:animLvl val="lvl"/>
          <dgm:resizeHandles/>
        </dgm:presLayoutVars>
      </dgm:prSet>
      <dgm:spPr/>
      <dgm:t>
        <a:bodyPr/>
        <a:lstStyle/>
        <a:p>
          <a:endParaRPr lang="en-US"/>
        </a:p>
      </dgm:t>
    </dgm:pt>
    <dgm:pt modelId="{A490FC39-B581-744F-AE1C-E72D9B269C6E}" type="pres">
      <dgm:prSet presAssocID="{1C05767F-FD7B-194D-84D0-3035AF56307F}" presName="root" presStyleCnt="0"/>
      <dgm:spPr/>
    </dgm:pt>
    <dgm:pt modelId="{CCE60250-4B78-1A4B-9DDD-A1FD0D1BA33E}" type="pres">
      <dgm:prSet presAssocID="{1C05767F-FD7B-194D-84D0-3035AF56307F}" presName="rootComposite" presStyleCnt="0"/>
      <dgm:spPr/>
    </dgm:pt>
    <dgm:pt modelId="{8B045B9F-B653-FB43-A591-49DEAB4BF654}" type="pres">
      <dgm:prSet presAssocID="{1C05767F-FD7B-194D-84D0-3035AF56307F}" presName="rootText" presStyleLbl="node1" presStyleIdx="0" presStyleCnt="5"/>
      <dgm:spPr/>
      <dgm:t>
        <a:bodyPr/>
        <a:lstStyle/>
        <a:p>
          <a:endParaRPr lang="en-US"/>
        </a:p>
      </dgm:t>
    </dgm:pt>
    <dgm:pt modelId="{57DD7BD8-E1CB-494C-8C57-02DB7E31C91B}" type="pres">
      <dgm:prSet presAssocID="{1C05767F-FD7B-194D-84D0-3035AF56307F}" presName="rootConnector" presStyleLbl="node1" presStyleIdx="0" presStyleCnt="5"/>
      <dgm:spPr/>
      <dgm:t>
        <a:bodyPr/>
        <a:lstStyle/>
        <a:p>
          <a:endParaRPr lang="en-US"/>
        </a:p>
      </dgm:t>
    </dgm:pt>
    <dgm:pt modelId="{66286694-5C96-9546-8A6B-EFD7A01D44D6}" type="pres">
      <dgm:prSet presAssocID="{1C05767F-FD7B-194D-84D0-3035AF56307F}" presName="childShape" presStyleCnt="0"/>
      <dgm:spPr/>
    </dgm:pt>
    <dgm:pt modelId="{1D06939F-4C15-264C-B361-10BCD25ACEE9}" type="pres">
      <dgm:prSet presAssocID="{BE5D7599-880F-B042-921C-A8D097C04183}" presName="Name13" presStyleLbl="parChTrans1D2" presStyleIdx="0" presStyleCnt="17"/>
      <dgm:spPr/>
      <dgm:t>
        <a:bodyPr/>
        <a:lstStyle/>
        <a:p>
          <a:endParaRPr lang="en-US"/>
        </a:p>
      </dgm:t>
    </dgm:pt>
    <dgm:pt modelId="{44BFA21F-5271-B946-8A33-EAA5811379BF}" type="pres">
      <dgm:prSet presAssocID="{9EA9DCEE-10FB-A742-B1FF-15524B663D85}" presName="childText" presStyleLbl="bgAcc1" presStyleIdx="0" presStyleCnt="17">
        <dgm:presLayoutVars>
          <dgm:bulletEnabled val="1"/>
        </dgm:presLayoutVars>
      </dgm:prSet>
      <dgm:spPr/>
      <dgm:t>
        <a:bodyPr/>
        <a:lstStyle/>
        <a:p>
          <a:endParaRPr lang="en-US"/>
        </a:p>
      </dgm:t>
    </dgm:pt>
    <dgm:pt modelId="{C1923DAC-290E-3A42-96A6-5C6BBF7FB874}" type="pres">
      <dgm:prSet presAssocID="{D6D5DF4F-3386-B744-82B3-1354C6D0ECCA}" presName="Name13" presStyleLbl="parChTrans1D2" presStyleIdx="1" presStyleCnt="17"/>
      <dgm:spPr/>
      <dgm:t>
        <a:bodyPr/>
        <a:lstStyle/>
        <a:p>
          <a:endParaRPr lang="en-US"/>
        </a:p>
      </dgm:t>
    </dgm:pt>
    <dgm:pt modelId="{71EE472B-1D41-004C-A782-BEC8C9A4FE5F}" type="pres">
      <dgm:prSet presAssocID="{4CC03F67-D475-5345-B850-9F80718D17FB}" presName="childText" presStyleLbl="bgAcc1" presStyleIdx="1" presStyleCnt="17">
        <dgm:presLayoutVars>
          <dgm:bulletEnabled val="1"/>
        </dgm:presLayoutVars>
      </dgm:prSet>
      <dgm:spPr/>
      <dgm:t>
        <a:bodyPr/>
        <a:lstStyle/>
        <a:p>
          <a:endParaRPr lang="en-US"/>
        </a:p>
      </dgm:t>
    </dgm:pt>
    <dgm:pt modelId="{9377A4B3-0B90-0946-8F2F-23C8EA7A5F72}" type="pres">
      <dgm:prSet presAssocID="{24513D32-8A11-D24A-97A1-C19A9D72EB51}" presName="Name13" presStyleLbl="parChTrans1D2" presStyleIdx="2" presStyleCnt="17"/>
      <dgm:spPr/>
      <dgm:t>
        <a:bodyPr/>
        <a:lstStyle/>
        <a:p>
          <a:endParaRPr lang="en-US"/>
        </a:p>
      </dgm:t>
    </dgm:pt>
    <dgm:pt modelId="{98E2CC2E-EC88-AA41-9BE3-61296C504B34}" type="pres">
      <dgm:prSet presAssocID="{7B0963A2-8CF4-3242-AEA8-76DBB52D9186}" presName="childText" presStyleLbl="bgAcc1" presStyleIdx="2" presStyleCnt="17">
        <dgm:presLayoutVars>
          <dgm:bulletEnabled val="1"/>
        </dgm:presLayoutVars>
      </dgm:prSet>
      <dgm:spPr/>
      <dgm:t>
        <a:bodyPr/>
        <a:lstStyle/>
        <a:p>
          <a:endParaRPr lang="en-US"/>
        </a:p>
      </dgm:t>
    </dgm:pt>
    <dgm:pt modelId="{A17DF168-95A8-724C-9EDF-64C741E46186}" type="pres">
      <dgm:prSet presAssocID="{AF795597-D9B1-1341-8331-760EDF5D2F26}" presName="Name13" presStyleLbl="parChTrans1D2" presStyleIdx="3" presStyleCnt="17"/>
      <dgm:spPr/>
      <dgm:t>
        <a:bodyPr/>
        <a:lstStyle/>
        <a:p>
          <a:endParaRPr lang="en-US"/>
        </a:p>
      </dgm:t>
    </dgm:pt>
    <dgm:pt modelId="{25F3086F-5AEE-FF4E-AB04-C81EF1048FE9}" type="pres">
      <dgm:prSet presAssocID="{1166D777-3413-1649-BCD5-C266589B5481}" presName="childText" presStyleLbl="bgAcc1" presStyleIdx="3" presStyleCnt="17">
        <dgm:presLayoutVars>
          <dgm:bulletEnabled val="1"/>
        </dgm:presLayoutVars>
      </dgm:prSet>
      <dgm:spPr/>
      <dgm:t>
        <a:bodyPr/>
        <a:lstStyle/>
        <a:p>
          <a:endParaRPr lang="en-US"/>
        </a:p>
      </dgm:t>
    </dgm:pt>
    <dgm:pt modelId="{6E6EDFBB-B3E2-FC45-A9BA-1448BC492F4B}" type="pres">
      <dgm:prSet presAssocID="{36BF75D9-FEE9-E649-99C7-BA522E01CE46}" presName="Name13" presStyleLbl="parChTrans1D2" presStyleIdx="4" presStyleCnt="17"/>
      <dgm:spPr/>
      <dgm:t>
        <a:bodyPr/>
        <a:lstStyle/>
        <a:p>
          <a:endParaRPr lang="en-US"/>
        </a:p>
      </dgm:t>
    </dgm:pt>
    <dgm:pt modelId="{16FBE932-2FCA-8241-BE7A-4EA45A2282D6}" type="pres">
      <dgm:prSet presAssocID="{3FFB68D0-7570-F84F-84C9-86A5FE434DC1}" presName="childText" presStyleLbl="bgAcc1" presStyleIdx="4" presStyleCnt="17">
        <dgm:presLayoutVars>
          <dgm:bulletEnabled val="1"/>
        </dgm:presLayoutVars>
      </dgm:prSet>
      <dgm:spPr/>
      <dgm:t>
        <a:bodyPr/>
        <a:lstStyle/>
        <a:p>
          <a:endParaRPr lang="en-US"/>
        </a:p>
      </dgm:t>
    </dgm:pt>
    <dgm:pt modelId="{9C69F800-2E78-6A4C-9D7A-678662BD96A8}" type="pres">
      <dgm:prSet presAssocID="{6380A8B2-009C-3944-A5E2-59E34BCB65BB}" presName="Name13" presStyleLbl="parChTrans1D2" presStyleIdx="5" presStyleCnt="17"/>
      <dgm:spPr/>
      <dgm:t>
        <a:bodyPr/>
        <a:lstStyle/>
        <a:p>
          <a:endParaRPr lang="en-US"/>
        </a:p>
      </dgm:t>
    </dgm:pt>
    <dgm:pt modelId="{06B3CDFC-7D45-634B-AEA0-0642673809A6}" type="pres">
      <dgm:prSet presAssocID="{FF14A3C2-5136-6443-9DD7-5F93826B2998}" presName="childText" presStyleLbl="bgAcc1" presStyleIdx="5" presStyleCnt="17">
        <dgm:presLayoutVars>
          <dgm:bulletEnabled val="1"/>
        </dgm:presLayoutVars>
      </dgm:prSet>
      <dgm:spPr/>
      <dgm:t>
        <a:bodyPr/>
        <a:lstStyle/>
        <a:p>
          <a:endParaRPr lang="en-US"/>
        </a:p>
      </dgm:t>
    </dgm:pt>
    <dgm:pt modelId="{AB1A9999-ECD5-F945-BDC0-1FFD0578FAF2}" type="pres">
      <dgm:prSet presAssocID="{93FF0886-9909-4F4D-A917-300679BF5577}" presName="root" presStyleCnt="0"/>
      <dgm:spPr/>
    </dgm:pt>
    <dgm:pt modelId="{51BE7654-54B5-394E-AC1B-6E3746DF9026}" type="pres">
      <dgm:prSet presAssocID="{93FF0886-9909-4F4D-A917-300679BF5577}" presName="rootComposite" presStyleCnt="0"/>
      <dgm:spPr/>
    </dgm:pt>
    <dgm:pt modelId="{0547D86D-B4E4-6A44-A9DE-C91753CAA9D9}" type="pres">
      <dgm:prSet presAssocID="{93FF0886-9909-4F4D-A917-300679BF5577}" presName="rootText" presStyleLbl="node1" presStyleIdx="1" presStyleCnt="5"/>
      <dgm:spPr/>
      <dgm:t>
        <a:bodyPr/>
        <a:lstStyle/>
        <a:p>
          <a:endParaRPr lang="en-US"/>
        </a:p>
      </dgm:t>
    </dgm:pt>
    <dgm:pt modelId="{063D950E-BFBC-A442-8337-EDC58D268AFD}" type="pres">
      <dgm:prSet presAssocID="{93FF0886-9909-4F4D-A917-300679BF5577}" presName="rootConnector" presStyleLbl="node1" presStyleIdx="1" presStyleCnt="5"/>
      <dgm:spPr/>
      <dgm:t>
        <a:bodyPr/>
        <a:lstStyle/>
        <a:p>
          <a:endParaRPr lang="en-US"/>
        </a:p>
      </dgm:t>
    </dgm:pt>
    <dgm:pt modelId="{A2B12636-4E22-F544-AFB8-334408A4DED9}" type="pres">
      <dgm:prSet presAssocID="{93FF0886-9909-4F4D-A917-300679BF5577}" presName="childShape" presStyleCnt="0"/>
      <dgm:spPr/>
    </dgm:pt>
    <dgm:pt modelId="{BE51B5E2-1051-9D40-9347-C5266AC531B0}" type="pres">
      <dgm:prSet presAssocID="{5DD6F7F0-406F-BC40-99BF-BC9C1A6D71EB}" presName="Name13" presStyleLbl="parChTrans1D2" presStyleIdx="6" presStyleCnt="17"/>
      <dgm:spPr/>
      <dgm:t>
        <a:bodyPr/>
        <a:lstStyle/>
        <a:p>
          <a:endParaRPr lang="en-US"/>
        </a:p>
      </dgm:t>
    </dgm:pt>
    <dgm:pt modelId="{1CCD5BD9-B8FF-8944-AE62-27D3C44DA4B1}" type="pres">
      <dgm:prSet presAssocID="{93947DF6-44BF-4743-B766-82789D3EE082}" presName="childText" presStyleLbl="bgAcc1" presStyleIdx="6" presStyleCnt="17">
        <dgm:presLayoutVars>
          <dgm:bulletEnabled val="1"/>
        </dgm:presLayoutVars>
      </dgm:prSet>
      <dgm:spPr/>
      <dgm:t>
        <a:bodyPr/>
        <a:lstStyle/>
        <a:p>
          <a:endParaRPr lang="en-US"/>
        </a:p>
      </dgm:t>
    </dgm:pt>
    <dgm:pt modelId="{052C8E33-880B-5A48-A56A-9F1332E16D14}" type="pres">
      <dgm:prSet presAssocID="{89702AEA-3ABC-8B44-B5EF-27BF0F56894B}" presName="Name13" presStyleLbl="parChTrans1D2" presStyleIdx="7" presStyleCnt="17"/>
      <dgm:spPr/>
      <dgm:t>
        <a:bodyPr/>
        <a:lstStyle/>
        <a:p>
          <a:endParaRPr lang="en-US"/>
        </a:p>
      </dgm:t>
    </dgm:pt>
    <dgm:pt modelId="{D274C661-61FD-A24F-AD69-F7F617101F9A}" type="pres">
      <dgm:prSet presAssocID="{52F356D1-EA84-4E46-B5D4-D99D8B664F00}" presName="childText" presStyleLbl="bgAcc1" presStyleIdx="7" presStyleCnt="17">
        <dgm:presLayoutVars>
          <dgm:bulletEnabled val="1"/>
        </dgm:presLayoutVars>
      </dgm:prSet>
      <dgm:spPr/>
      <dgm:t>
        <a:bodyPr/>
        <a:lstStyle/>
        <a:p>
          <a:endParaRPr lang="en-US"/>
        </a:p>
      </dgm:t>
    </dgm:pt>
    <dgm:pt modelId="{3A80F1DC-991C-F54F-9D4F-35CF66F71E8D}" type="pres">
      <dgm:prSet presAssocID="{F6B00E82-4494-9D43-AF3C-527BCCD9F41D}" presName="Name13" presStyleLbl="parChTrans1D2" presStyleIdx="8" presStyleCnt="17"/>
      <dgm:spPr/>
      <dgm:t>
        <a:bodyPr/>
        <a:lstStyle/>
        <a:p>
          <a:endParaRPr lang="en-US"/>
        </a:p>
      </dgm:t>
    </dgm:pt>
    <dgm:pt modelId="{7CEC0055-D659-2041-BB04-D79F8901E47A}" type="pres">
      <dgm:prSet presAssocID="{BA059950-991C-0B47-9791-EBAAB78F21BF}" presName="childText" presStyleLbl="bgAcc1" presStyleIdx="8" presStyleCnt="17">
        <dgm:presLayoutVars>
          <dgm:bulletEnabled val="1"/>
        </dgm:presLayoutVars>
      </dgm:prSet>
      <dgm:spPr/>
      <dgm:t>
        <a:bodyPr/>
        <a:lstStyle/>
        <a:p>
          <a:endParaRPr lang="en-US"/>
        </a:p>
      </dgm:t>
    </dgm:pt>
    <dgm:pt modelId="{50220E09-57BF-0740-B606-9FF38E579884}" type="pres">
      <dgm:prSet presAssocID="{DC2D5211-E4AF-C347-A286-CBA5DDE732FB}" presName="Name13" presStyleLbl="parChTrans1D2" presStyleIdx="9" presStyleCnt="17"/>
      <dgm:spPr/>
      <dgm:t>
        <a:bodyPr/>
        <a:lstStyle/>
        <a:p>
          <a:endParaRPr lang="en-US"/>
        </a:p>
      </dgm:t>
    </dgm:pt>
    <dgm:pt modelId="{F0F90EF8-1010-804D-910A-6A5A239269FF}" type="pres">
      <dgm:prSet presAssocID="{77399754-9D5D-0448-84C5-FD08CBBE2386}" presName="childText" presStyleLbl="bgAcc1" presStyleIdx="9" presStyleCnt="17">
        <dgm:presLayoutVars>
          <dgm:bulletEnabled val="1"/>
        </dgm:presLayoutVars>
      </dgm:prSet>
      <dgm:spPr/>
      <dgm:t>
        <a:bodyPr/>
        <a:lstStyle/>
        <a:p>
          <a:endParaRPr lang="en-US"/>
        </a:p>
      </dgm:t>
    </dgm:pt>
    <dgm:pt modelId="{3B28D856-50FF-FD4D-8BDB-FAFD73BC4ED2}" type="pres">
      <dgm:prSet presAssocID="{1109B05B-5F7E-364F-AF2E-54C2419EFD96}" presName="root" presStyleCnt="0"/>
      <dgm:spPr/>
    </dgm:pt>
    <dgm:pt modelId="{41EB213E-416A-8D47-A69C-AE8D257F8719}" type="pres">
      <dgm:prSet presAssocID="{1109B05B-5F7E-364F-AF2E-54C2419EFD96}" presName="rootComposite" presStyleCnt="0"/>
      <dgm:spPr/>
    </dgm:pt>
    <dgm:pt modelId="{1A672C22-3421-CC4C-A551-B87462BBCAB3}" type="pres">
      <dgm:prSet presAssocID="{1109B05B-5F7E-364F-AF2E-54C2419EFD96}" presName="rootText" presStyleLbl="node1" presStyleIdx="2" presStyleCnt="5"/>
      <dgm:spPr/>
      <dgm:t>
        <a:bodyPr/>
        <a:lstStyle/>
        <a:p>
          <a:endParaRPr lang="en-US"/>
        </a:p>
      </dgm:t>
    </dgm:pt>
    <dgm:pt modelId="{933E61C2-29F0-7C47-AD29-C079ECDF5DE7}" type="pres">
      <dgm:prSet presAssocID="{1109B05B-5F7E-364F-AF2E-54C2419EFD96}" presName="rootConnector" presStyleLbl="node1" presStyleIdx="2" presStyleCnt="5"/>
      <dgm:spPr/>
      <dgm:t>
        <a:bodyPr/>
        <a:lstStyle/>
        <a:p>
          <a:endParaRPr lang="en-US"/>
        </a:p>
      </dgm:t>
    </dgm:pt>
    <dgm:pt modelId="{10568771-A82B-AC42-A339-677F3F7D0FBC}" type="pres">
      <dgm:prSet presAssocID="{1109B05B-5F7E-364F-AF2E-54C2419EFD96}" presName="childShape" presStyleCnt="0"/>
      <dgm:spPr/>
    </dgm:pt>
    <dgm:pt modelId="{97C1D403-2406-B446-9FB0-6E4852B84624}" type="pres">
      <dgm:prSet presAssocID="{B63B8C76-6BA7-494F-8589-3162A7DFF8CA}" presName="Name13" presStyleLbl="parChTrans1D2" presStyleIdx="10" presStyleCnt="17"/>
      <dgm:spPr/>
      <dgm:t>
        <a:bodyPr/>
        <a:lstStyle/>
        <a:p>
          <a:endParaRPr lang="en-US"/>
        </a:p>
      </dgm:t>
    </dgm:pt>
    <dgm:pt modelId="{24C8F59D-E9E4-534E-9C97-16698F9C68FE}" type="pres">
      <dgm:prSet presAssocID="{95FD7DA9-B54A-EA43-AA13-4F064F02A481}" presName="childText" presStyleLbl="bgAcc1" presStyleIdx="10" presStyleCnt="17">
        <dgm:presLayoutVars>
          <dgm:bulletEnabled val="1"/>
        </dgm:presLayoutVars>
      </dgm:prSet>
      <dgm:spPr/>
      <dgm:t>
        <a:bodyPr/>
        <a:lstStyle/>
        <a:p>
          <a:endParaRPr lang="en-US"/>
        </a:p>
      </dgm:t>
    </dgm:pt>
    <dgm:pt modelId="{3A3E73D1-721B-524C-B5A4-654AC374FA31}" type="pres">
      <dgm:prSet presAssocID="{D59112E1-7D0E-A944-8217-3924362D0E97}" presName="Name13" presStyleLbl="parChTrans1D2" presStyleIdx="11" presStyleCnt="17"/>
      <dgm:spPr/>
      <dgm:t>
        <a:bodyPr/>
        <a:lstStyle/>
        <a:p>
          <a:endParaRPr lang="en-US"/>
        </a:p>
      </dgm:t>
    </dgm:pt>
    <dgm:pt modelId="{D4DCAAAF-676D-EE41-BFD9-B3914AAF380F}" type="pres">
      <dgm:prSet presAssocID="{2128C9FA-0849-AB46-A25F-1E5BB4085924}" presName="childText" presStyleLbl="bgAcc1" presStyleIdx="11" presStyleCnt="17">
        <dgm:presLayoutVars>
          <dgm:bulletEnabled val="1"/>
        </dgm:presLayoutVars>
      </dgm:prSet>
      <dgm:spPr/>
      <dgm:t>
        <a:bodyPr/>
        <a:lstStyle/>
        <a:p>
          <a:endParaRPr lang="en-US"/>
        </a:p>
      </dgm:t>
    </dgm:pt>
    <dgm:pt modelId="{038E0005-07F1-5D43-A07B-EF9744B517DF}" type="pres">
      <dgm:prSet presAssocID="{947B03C3-3E04-7E45-9AEF-1F8E0EE0D27B}" presName="root" presStyleCnt="0"/>
      <dgm:spPr/>
    </dgm:pt>
    <dgm:pt modelId="{E1D178F6-9640-3C41-8489-5FD23423C272}" type="pres">
      <dgm:prSet presAssocID="{947B03C3-3E04-7E45-9AEF-1F8E0EE0D27B}" presName="rootComposite" presStyleCnt="0"/>
      <dgm:spPr/>
    </dgm:pt>
    <dgm:pt modelId="{625596A5-DECF-824B-B822-95B1A88D659D}" type="pres">
      <dgm:prSet presAssocID="{947B03C3-3E04-7E45-9AEF-1F8E0EE0D27B}" presName="rootText" presStyleLbl="node1" presStyleIdx="3" presStyleCnt="5"/>
      <dgm:spPr/>
      <dgm:t>
        <a:bodyPr/>
        <a:lstStyle/>
        <a:p>
          <a:endParaRPr lang="en-US"/>
        </a:p>
      </dgm:t>
    </dgm:pt>
    <dgm:pt modelId="{7AEDB6E6-C6DF-BB49-B9B0-28F229C4C587}" type="pres">
      <dgm:prSet presAssocID="{947B03C3-3E04-7E45-9AEF-1F8E0EE0D27B}" presName="rootConnector" presStyleLbl="node1" presStyleIdx="3" presStyleCnt="5"/>
      <dgm:spPr/>
      <dgm:t>
        <a:bodyPr/>
        <a:lstStyle/>
        <a:p>
          <a:endParaRPr lang="en-US"/>
        </a:p>
      </dgm:t>
    </dgm:pt>
    <dgm:pt modelId="{3206C141-D7EC-3A43-8296-06B27D33C603}" type="pres">
      <dgm:prSet presAssocID="{947B03C3-3E04-7E45-9AEF-1F8E0EE0D27B}" presName="childShape" presStyleCnt="0"/>
      <dgm:spPr/>
    </dgm:pt>
    <dgm:pt modelId="{FC92D51F-28A6-D545-98AA-53E08822ED85}" type="pres">
      <dgm:prSet presAssocID="{05BA7394-5523-8D4A-8251-B08C5925056C}" presName="Name13" presStyleLbl="parChTrans1D2" presStyleIdx="12" presStyleCnt="17"/>
      <dgm:spPr/>
      <dgm:t>
        <a:bodyPr/>
        <a:lstStyle/>
        <a:p>
          <a:endParaRPr lang="en-US"/>
        </a:p>
      </dgm:t>
    </dgm:pt>
    <dgm:pt modelId="{4C28FA59-8B29-AF41-BCF4-441C5137FFEC}" type="pres">
      <dgm:prSet presAssocID="{4AF93FA0-7A43-D845-9654-A998BBAC8C08}" presName="childText" presStyleLbl="bgAcc1" presStyleIdx="12" presStyleCnt="17">
        <dgm:presLayoutVars>
          <dgm:bulletEnabled val="1"/>
        </dgm:presLayoutVars>
      </dgm:prSet>
      <dgm:spPr/>
      <dgm:t>
        <a:bodyPr/>
        <a:lstStyle/>
        <a:p>
          <a:endParaRPr lang="en-US"/>
        </a:p>
      </dgm:t>
    </dgm:pt>
    <dgm:pt modelId="{1584B780-BDF8-E544-98D9-882FAE041083}" type="pres">
      <dgm:prSet presAssocID="{6B92A162-9742-9C4D-A9BC-92D509E71723}" presName="Name13" presStyleLbl="parChTrans1D2" presStyleIdx="13" presStyleCnt="17"/>
      <dgm:spPr/>
      <dgm:t>
        <a:bodyPr/>
        <a:lstStyle/>
        <a:p>
          <a:endParaRPr lang="en-US"/>
        </a:p>
      </dgm:t>
    </dgm:pt>
    <dgm:pt modelId="{140CA148-F13F-DA46-882F-EF7D7CBDB441}" type="pres">
      <dgm:prSet presAssocID="{25FB09FB-FD9E-854C-B72F-37E64848A15B}" presName="childText" presStyleLbl="bgAcc1" presStyleIdx="13" presStyleCnt="17">
        <dgm:presLayoutVars>
          <dgm:bulletEnabled val="1"/>
        </dgm:presLayoutVars>
      </dgm:prSet>
      <dgm:spPr/>
      <dgm:t>
        <a:bodyPr/>
        <a:lstStyle/>
        <a:p>
          <a:endParaRPr lang="en-US"/>
        </a:p>
      </dgm:t>
    </dgm:pt>
    <dgm:pt modelId="{8DF124CD-F40F-C745-B8EA-6522F983D7D8}" type="pres">
      <dgm:prSet presAssocID="{0C35F348-B730-1E4C-B915-9259D016C80C}" presName="Name13" presStyleLbl="parChTrans1D2" presStyleIdx="14" presStyleCnt="17"/>
      <dgm:spPr/>
      <dgm:t>
        <a:bodyPr/>
        <a:lstStyle/>
        <a:p>
          <a:endParaRPr lang="en-US"/>
        </a:p>
      </dgm:t>
    </dgm:pt>
    <dgm:pt modelId="{6480074D-BA89-0D4E-A2C5-606EEA8A7F79}" type="pres">
      <dgm:prSet presAssocID="{1E3D0A39-CA3A-3047-8480-76D8D7BE33B8}" presName="childText" presStyleLbl="bgAcc1" presStyleIdx="14" presStyleCnt="17">
        <dgm:presLayoutVars>
          <dgm:bulletEnabled val="1"/>
        </dgm:presLayoutVars>
      </dgm:prSet>
      <dgm:spPr/>
      <dgm:t>
        <a:bodyPr/>
        <a:lstStyle/>
        <a:p>
          <a:endParaRPr lang="en-US"/>
        </a:p>
      </dgm:t>
    </dgm:pt>
    <dgm:pt modelId="{D041AD74-4D31-E944-AB9F-2AAB0815AF15}" type="pres">
      <dgm:prSet presAssocID="{FBB8D6C0-4F8B-1941-8FED-9237B9301A01}" presName="Name13" presStyleLbl="parChTrans1D2" presStyleIdx="15" presStyleCnt="17"/>
      <dgm:spPr/>
      <dgm:t>
        <a:bodyPr/>
        <a:lstStyle/>
        <a:p>
          <a:endParaRPr lang="en-US"/>
        </a:p>
      </dgm:t>
    </dgm:pt>
    <dgm:pt modelId="{D208AAA9-1A94-0548-B8FC-FA123E50CB47}" type="pres">
      <dgm:prSet presAssocID="{F3FFF78D-EF1E-4B4C-A6C1-EACBEE5B9708}" presName="childText" presStyleLbl="bgAcc1" presStyleIdx="15" presStyleCnt="17">
        <dgm:presLayoutVars>
          <dgm:bulletEnabled val="1"/>
        </dgm:presLayoutVars>
      </dgm:prSet>
      <dgm:spPr/>
      <dgm:t>
        <a:bodyPr/>
        <a:lstStyle/>
        <a:p>
          <a:endParaRPr lang="en-US"/>
        </a:p>
      </dgm:t>
    </dgm:pt>
    <dgm:pt modelId="{96913FCD-C6CB-3E48-A960-917A49A0631C}" type="pres">
      <dgm:prSet presAssocID="{6D832649-C663-3842-B7C0-367850112FC6}" presName="Name13" presStyleLbl="parChTrans1D2" presStyleIdx="16" presStyleCnt="17"/>
      <dgm:spPr/>
      <dgm:t>
        <a:bodyPr/>
        <a:lstStyle/>
        <a:p>
          <a:endParaRPr lang="en-US"/>
        </a:p>
      </dgm:t>
    </dgm:pt>
    <dgm:pt modelId="{70999955-740D-9946-A8CF-C2AF72C9E0FA}" type="pres">
      <dgm:prSet presAssocID="{0DC9684D-DD02-EB44-90D5-D5F393CB99A9}" presName="childText" presStyleLbl="bgAcc1" presStyleIdx="16" presStyleCnt="17">
        <dgm:presLayoutVars>
          <dgm:bulletEnabled val="1"/>
        </dgm:presLayoutVars>
      </dgm:prSet>
      <dgm:spPr/>
      <dgm:t>
        <a:bodyPr/>
        <a:lstStyle/>
        <a:p>
          <a:endParaRPr lang="en-US"/>
        </a:p>
      </dgm:t>
    </dgm:pt>
    <dgm:pt modelId="{4C3D3F58-10A1-4741-8B20-86647065D63F}" type="pres">
      <dgm:prSet presAssocID="{DE1B7226-02F9-7341-A205-1BC606A36759}" presName="root" presStyleCnt="0"/>
      <dgm:spPr/>
    </dgm:pt>
    <dgm:pt modelId="{73D2EE9C-43D8-714E-B4CE-8D2E2B81549C}" type="pres">
      <dgm:prSet presAssocID="{DE1B7226-02F9-7341-A205-1BC606A36759}" presName="rootComposite" presStyleCnt="0"/>
      <dgm:spPr/>
    </dgm:pt>
    <dgm:pt modelId="{144BFBCD-8F47-934F-82C3-E4E5ABFA92A5}" type="pres">
      <dgm:prSet presAssocID="{DE1B7226-02F9-7341-A205-1BC606A36759}" presName="rootText" presStyleLbl="node1" presStyleIdx="4" presStyleCnt="5"/>
      <dgm:spPr/>
      <dgm:t>
        <a:bodyPr/>
        <a:lstStyle/>
        <a:p>
          <a:endParaRPr lang="en-US"/>
        </a:p>
      </dgm:t>
    </dgm:pt>
    <dgm:pt modelId="{C21F612C-2EE7-DA40-AEB8-C252EFD494C5}" type="pres">
      <dgm:prSet presAssocID="{DE1B7226-02F9-7341-A205-1BC606A36759}" presName="rootConnector" presStyleLbl="node1" presStyleIdx="4" presStyleCnt="5"/>
      <dgm:spPr/>
      <dgm:t>
        <a:bodyPr/>
        <a:lstStyle/>
        <a:p>
          <a:endParaRPr lang="en-US"/>
        </a:p>
      </dgm:t>
    </dgm:pt>
    <dgm:pt modelId="{B4E7C329-3CF2-9540-8061-271FB719FA60}" type="pres">
      <dgm:prSet presAssocID="{DE1B7226-02F9-7341-A205-1BC606A36759}" presName="childShape" presStyleCnt="0"/>
      <dgm:spPr/>
    </dgm:pt>
  </dgm:ptLst>
  <dgm:cxnLst>
    <dgm:cxn modelId="{E7CC6872-2BC1-854D-A66A-796F11F1CD4E}" srcId="{BE3ECBE8-DCE4-0F44-B023-975BDEEF5226}" destId="{1C05767F-FD7B-194D-84D0-3035AF56307F}" srcOrd="0" destOrd="0" parTransId="{36D7A3AF-496C-F54A-B4FF-947CB97A6706}" sibTransId="{78B8BDC2-4F8F-444F-A3DC-9D079A1944D8}"/>
    <dgm:cxn modelId="{CB6E7622-EB6A-6945-A438-D6AB63BEB776}" srcId="{947B03C3-3E04-7E45-9AEF-1F8E0EE0D27B}" destId="{0DC9684D-DD02-EB44-90D5-D5F393CB99A9}" srcOrd="4" destOrd="0" parTransId="{6D832649-C663-3842-B7C0-367850112FC6}" sibTransId="{B170D724-5DCE-A04D-907E-854E1DF0E190}"/>
    <dgm:cxn modelId="{74B31866-F729-5840-8899-681D5EBE0E24}" type="presOf" srcId="{05BA7394-5523-8D4A-8251-B08C5925056C}" destId="{FC92D51F-28A6-D545-98AA-53E08822ED85}" srcOrd="0" destOrd="0" presId="urn:microsoft.com/office/officeart/2005/8/layout/hierarchy3"/>
    <dgm:cxn modelId="{E887F784-EAA6-7D48-9949-F339297D9E72}" srcId="{947B03C3-3E04-7E45-9AEF-1F8E0EE0D27B}" destId="{4AF93FA0-7A43-D845-9654-A998BBAC8C08}" srcOrd="0" destOrd="0" parTransId="{05BA7394-5523-8D4A-8251-B08C5925056C}" sibTransId="{A56B3FDA-235F-DD41-B0C0-6CD5AAC7BC21}"/>
    <dgm:cxn modelId="{12034760-7333-E346-AECA-BAD5E2F9DD8A}" type="presOf" srcId="{DC2D5211-E4AF-C347-A286-CBA5DDE732FB}" destId="{50220E09-57BF-0740-B606-9FF38E579884}" srcOrd="0" destOrd="0" presId="urn:microsoft.com/office/officeart/2005/8/layout/hierarchy3"/>
    <dgm:cxn modelId="{E66FB7E2-A736-1348-A7EC-4248B1459E8B}" type="presOf" srcId="{4AF93FA0-7A43-D845-9654-A998BBAC8C08}" destId="{4C28FA59-8B29-AF41-BCF4-441C5137FFEC}" srcOrd="0" destOrd="0" presId="urn:microsoft.com/office/officeart/2005/8/layout/hierarchy3"/>
    <dgm:cxn modelId="{9F046859-B47E-C443-A2CE-91DE9CE05024}" type="presOf" srcId="{947B03C3-3E04-7E45-9AEF-1F8E0EE0D27B}" destId="{625596A5-DECF-824B-B822-95B1A88D659D}" srcOrd="0" destOrd="0" presId="urn:microsoft.com/office/officeart/2005/8/layout/hierarchy3"/>
    <dgm:cxn modelId="{E4B99886-DDE1-AF44-A94C-14BA279D1635}" type="presOf" srcId="{1C05767F-FD7B-194D-84D0-3035AF56307F}" destId="{8B045B9F-B653-FB43-A591-49DEAB4BF654}" srcOrd="0" destOrd="0" presId="urn:microsoft.com/office/officeart/2005/8/layout/hierarchy3"/>
    <dgm:cxn modelId="{D044B21A-CBC3-AE41-ADA9-1E50420F4108}" type="presOf" srcId="{93947DF6-44BF-4743-B766-82789D3EE082}" destId="{1CCD5BD9-B8FF-8944-AE62-27D3C44DA4B1}" srcOrd="0" destOrd="0" presId="urn:microsoft.com/office/officeart/2005/8/layout/hierarchy3"/>
    <dgm:cxn modelId="{E25F2D2A-F33E-1040-8478-CD40F930CFF4}" type="presOf" srcId="{5DD6F7F0-406F-BC40-99BF-BC9C1A6D71EB}" destId="{BE51B5E2-1051-9D40-9347-C5266AC531B0}" srcOrd="0" destOrd="0" presId="urn:microsoft.com/office/officeart/2005/8/layout/hierarchy3"/>
    <dgm:cxn modelId="{81260A29-0C92-204F-8526-F724AE678B9F}" type="presOf" srcId="{2128C9FA-0849-AB46-A25F-1E5BB4085924}" destId="{D4DCAAAF-676D-EE41-BFD9-B3914AAF380F}" srcOrd="0" destOrd="0" presId="urn:microsoft.com/office/officeart/2005/8/layout/hierarchy3"/>
    <dgm:cxn modelId="{9D16FF1D-8577-8943-94BC-9A5949DD4234}" srcId="{1C05767F-FD7B-194D-84D0-3035AF56307F}" destId="{9EA9DCEE-10FB-A742-B1FF-15524B663D85}" srcOrd="0" destOrd="0" parTransId="{BE5D7599-880F-B042-921C-A8D097C04183}" sibTransId="{B71DD45F-BBD0-FF44-9F28-7AF16944970D}"/>
    <dgm:cxn modelId="{D9652824-1A5C-F549-A276-C3294D06A56B}" type="presOf" srcId="{6B92A162-9742-9C4D-A9BC-92D509E71723}" destId="{1584B780-BDF8-E544-98D9-882FAE041083}" srcOrd="0" destOrd="0" presId="urn:microsoft.com/office/officeart/2005/8/layout/hierarchy3"/>
    <dgm:cxn modelId="{1E865AA7-FFF4-ED49-B25C-403F1D653D80}" srcId="{93FF0886-9909-4F4D-A917-300679BF5577}" destId="{BA059950-991C-0B47-9791-EBAAB78F21BF}" srcOrd="2" destOrd="0" parTransId="{F6B00E82-4494-9D43-AF3C-527BCCD9F41D}" sibTransId="{709360BA-75EC-6745-90DC-058E5DA8432E}"/>
    <dgm:cxn modelId="{F83173FD-9A5B-154A-A2F1-A2348CD54AA1}" type="presOf" srcId="{93FF0886-9909-4F4D-A917-300679BF5577}" destId="{0547D86D-B4E4-6A44-A9DE-C91753CAA9D9}" srcOrd="0" destOrd="0" presId="urn:microsoft.com/office/officeart/2005/8/layout/hierarchy3"/>
    <dgm:cxn modelId="{300FC6EB-E4ED-9149-9A4F-B18F17D0ADCF}" srcId="{93FF0886-9909-4F4D-A917-300679BF5577}" destId="{77399754-9D5D-0448-84C5-FD08CBBE2386}" srcOrd="3" destOrd="0" parTransId="{DC2D5211-E4AF-C347-A286-CBA5DDE732FB}" sibTransId="{7D59E9C0-22D5-6E4A-8E8E-3A85C99D3936}"/>
    <dgm:cxn modelId="{408A25F7-A748-3D40-8652-93E26CEC096E}" srcId="{1109B05B-5F7E-364F-AF2E-54C2419EFD96}" destId="{2128C9FA-0849-AB46-A25F-1E5BB4085924}" srcOrd="1" destOrd="0" parTransId="{D59112E1-7D0E-A944-8217-3924362D0E97}" sibTransId="{04B02CBA-A031-784A-BBD7-F8C33A2DE9CF}"/>
    <dgm:cxn modelId="{55060CED-C310-B64D-8550-6EAE2F09223E}" type="presOf" srcId="{1C05767F-FD7B-194D-84D0-3035AF56307F}" destId="{57DD7BD8-E1CB-494C-8C57-02DB7E31C91B}" srcOrd="1" destOrd="0" presId="urn:microsoft.com/office/officeart/2005/8/layout/hierarchy3"/>
    <dgm:cxn modelId="{7E8E76A0-C80A-FD4B-AC5E-D81E2FF26918}" srcId="{1C05767F-FD7B-194D-84D0-3035AF56307F}" destId="{4CC03F67-D475-5345-B850-9F80718D17FB}" srcOrd="1" destOrd="0" parTransId="{D6D5DF4F-3386-B744-82B3-1354C6D0ECCA}" sibTransId="{F878977D-97D6-C541-8238-4D33F516EDA3}"/>
    <dgm:cxn modelId="{73DC91EB-1C6B-654C-B01F-B047036FC275}" srcId="{BE3ECBE8-DCE4-0F44-B023-975BDEEF5226}" destId="{947B03C3-3E04-7E45-9AEF-1F8E0EE0D27B}" srcOrd="3" destOrd="0" parTransId="{1CABAD5E-26D1-5E40-ABEB-FA96AD29A897}" sibTransId="{77805612-9210-4A4A-9730-69F00BF14328}"/>
    <dgm:cxn modelId="{956830BF-12F8-F044-B945-53A83D4DFEA0}" srcId="{1109B05B-5F7E-364F-AF2E-54C2419EFD96}" destId="{95FD7DA9-B54A-EA43-AA13-4F064F02A481}" srcOrd="0" destOrd="0" parTransId="{B63B8C76-6BA7-494F-8589-3162A7DFF8CA}" sibTransId="{C721A76D-110E-FC45-99F3-465615488067}"/>
    <dgm:cxn modelId="{1E8D1CB3-4387-B540-842A-030BFDA51419}" type="presOf" srcId="{1109B05B-5F7E-364F-AF2E-54C2419EFD96}" destId="{1A672C22-3421-CC4C-A551-B87462BBCAB3}" srcOrd="0" destOrd="0" presId="urn:microsoft.com/office/officeart/2005/8/layout/hierarchy3"/>
    <dgm:cxn modelId="{F7DE0951-065C-5B44-86A1-2F38D843C27E}" type="presOf" srcId="{AF795597-D9B1-1341-8331-760EDF5D2F26}" destId="{A17DF168-95A8-724C-9EDF-64C741E46186}" srcOrd="0" destOrd="0" presId="urn:microsoft.com/office/officeart/2005/8/layout/hierarchy3"/>
    <dgm:cxn modelId="{E1D36FCF-FD9A-D04A-91DA-8CA714706A45}" type="presOf" srcId="{D6D5DF4F-3386-B744-82B3-1354C6D0ECCA}" destId="{C1923DAC-290E-3A42-96A6-5C6BBF7FB874}" srcOrd="0" destOrd="0" presId="urn:microsoft.com/office/officeart/2005/8/layout/hierarchy3"/>
    <dgm:cxn modelId="{E8137762-A5A5-2540-BFEE-8A8291EA26DA}" type="presOf" srcId="{0C35F348-B730-1E4C-B915-9259D016C80C}" destId="{8DF124CD-F40F-C745-B8EA-6522F983D7D8}" srcOrd="0" destOrd="0" presId="urn:microsoft.com/office/officeart/2005/8/layout/hierarchy3"/>
    <dgm:cxn modelId="{CCB86B76-0B79-314E-B039-30B2082294C0}" type="presOf" srcId="{6380A8B2-009C-3944-A5E2-59E34BCB65BB}" destId="{9C69F800-2E78-6A4C-9D7A-678662BD96A8}" srcOrd="0" destOrd="0" presId="urn:microsoft.com/office/officeart/2005/8/layout/hierarchy3"/>
    <dgm:cxn modelId="{7AAC1B5F-1AA3-9B4B-89EE-EBB0221105D7}" srcId="{947B03C3-3E04-7E45-9AEF-1F8E0EE0D27B}" destId="{1E3D0A39-CA3A-3047-8480-76D8D7BE33B8}" srcOrd="2" destOrd="0" parTransId="{0C35F348-B730-1E4C-B915-9259D016C80C}" sibTransId="{DE5768F1-B813-8241-9313-101DD6C15F36}"/>
    <dgm:cxn modelId="{58CADD5F-97C3-D148-96AA-2E8095E5FEF1}" type="presOf" srcId="{947B03C3-3E04-7E45-9AEF-1F8E0EE0D27B}" destId="{7AEDB6E6-C6DF-BB49-B9B0-28F229C4C587}" srcOrd="1" destOrd="0" presId="urn:microsoft.com/office/officeart/2005/8/layout/hierarchy3"/>
    <dgm:cxn modelId="{CD439B65-4339-B24D-975D-E5763C3ADE25}" type="presOf" srcId="{6D832649-C663-3842-B7C0-367850112FC6}" destId="{96913FCD-C6CB-3E48-A960-917A49A0631C}" srcOrd="0" destOrd="0" presId="urn:microsoft.com/office/officeart/2005/8/layout/hierarchy3"/>
    <dgm:cxn modelId="{E049C6C8-593E-A847-A2E2-CE9D7D7DE000}" srcId="{BE3ECBE8-DCE4-0F44-B023-975BDEEF5226}" destId="{DE1B7226-02F9-7341-A205-1BC606A36759}" srcOrd="4" destOrd="0" parTransId="{8CD1B3AA-2D3E-A94F-A2F6-D0145FBA0848}" sibTransId="{192C8710-6DA3-DD4F-B3DC-E8A863FDCC07}"/>
    <dgm:cxn modelId="{BC23E534-8656-3949-AE7F-2D4BDB28927A}" type="presOf" srcId="{FBB8D6C0-4F8B-1941-8FED-9237B9301A01}" destId="{D041AD74-4D31-E944-AB9F-2AAB0815AF15}" srcOrd="0" destOrd="0" presId="urn:microsoft.com/office/officeart/2005/8/layout/hierarchy3"/>
    <dgm:cxn modelId="{6D5B2DD6-A033-DB42-B28E-34CCFC1C22F9}" srcId="{1C05767F-FD7B-194D-84D0-3035AF56307F}" destId="{FF14A3C2-5136-6443-9DD7-5F93826B2998}" srcOrd="5" destOrd="0" parTransId="{6380A8B2-009C-3944-A5E2-59E34BCB65BB}" sibTransId="{196EC892-5F3F-1F49-A323-0BBD38782C99}"/>
    <dgm:cxn modelId="{77827C0A-E9DF-6944-BB2C-D14EA572C98A}" type="presOf" srcId="{95FD7DA9-B54A-EA43-AA13-4F064F02A481}" destId="{24C8F59D-E9E4-534E-9C97-16698F9C68FE}" srcOrd="0" destOrd="0" presId="urn:microsoft.com/office/officeart/2005/8/layout/hierarchy3"/>
    <dgm:cxn modelId="{1F8A0AF5-5FED-7948-943D-E80FF85ED7F5}" type="presOf" srcId="{1109B05B-5F7E-364F-AF2E-54C2419EFD96}" destId="{933E61C2-29F0-7C47-AD29-C079ECDF5DE7}" srcOrd="1" destOrd="0" presId="urn:microsoft.com/office/officeart/2005/8/layout/hierarchy3"/>
    <dgm:cxn modelId="{E4C27BC9-5CB3-6548-938B-B0D238CE5DFE}" srcId="{BE3ECBE8-DCE4-0F44-B023-975BDEEF5226}" destId="{93FF0886-9909-4F4D-A917-300679BF5577}" srcOrd="1" destOrd="0" parTransId="{43542776-4FED-0740-8D1F-28920A98D059}" sibTransId="{EC66D228-EE71-5C4B-9485-4193DBF0AF20}"/>
    <dgm:cxn modelId="{EF28AD2E-F9A8-8244-9AA1-DDCD51FE6A51}" type="presOf" srcId="{77399754-9D5D-0448-84C5-FD08CBBE2386}" destId="{F0F90EF8-1010-804D-910A-6A5A239269FF}" srcOrd="0" destOrd="0" presId="urn:microsoft.com/office/officeart/2005/8/layout/hierarchy3"/>
    <dgm:cxn modelId="{EAD20DC0-3FE6-CA4C-9978-31463B45727B}" type="presOf" srcId="{9EA9DCEE-10FB-A742-B1FF-15524B663D85}" destId="{44BFA21F-5271-B946-8A33-EAA5811379BF}" srcOrd="0" destOrd="0" presId="urn:microsoft.com/office/officeart/2005/8/layout/hierarchy3"/>
    <dgm:cxn modelId="{88B795CC-A8B8-7340-9E20-F153C4FE6F8E}" type="presOf" srcId="{36BF75D9-FEE9-E649-99C7-BA522E01CE46}" destId="{6E6EDFBB-B3E2-FC45-A9BA-1448BC492F4B}" srcOrd="0" destOrd="0" presId="urn:microsoft.com/office/officeart/2005/8/layout/hierarchy3"/>
    <dgm:cxn modelId="{A5402091-EC01-A643-B73D-58A04F4BF3C6}" type="presOf" srcId="{D59112E1-7D0E-A944-8217-3924362D0E97}" destId="{3A3E73D1-721B-524C-B5A4-654AC374FA31}" srcOrd="0" destOrd="0" presId="urn:microsoft.com/office/officeart/2005/8/layout/hierarchy3"/>
    <dgm:cxn modelId="{595F1B6E-5544-164B-9149-91D1AA6AE909}" srcId="{BE3ECBE8-DCE4-0F44-B023-975BDEEF5226}" destId="{1109B05B-5F7E-364F-AF2E-54C2419EFD96}" srcOrd="2" destOrd="0" parTransId="{8C93F79B-5603-5B4A-8BCC-75D8CE623700}" sibTransId="{896DB9F4-B771-8447-8F5C-98E95B6080B5}"/>
    <dgm:cxn modelId="{AAF5725C-2660-CF4E-A5C5-C7F173ED617F}" type="presOf" srcId="{FF14A3C2-5136-6443-9DD7-5F93826B2998}" destId="{06B3CDFC-7D45-634B-AEA0-0642673809A6}" srcOrd="0" destOrd="0" presId="urn:microsoft.com/office/officeart/2005/8/layout/hierarchy3"/>
    <dgm:cxn modelId="{A38BFE40-9ED7-F84E-86B7-643ED9C6517D}" type="presOf" srcId="{BE3ECBE8-DCE4-0F44-B023-975BDEEF5226}" destId="{22546E6D-FEAA-3044-8932-4BCBF0495619}" srcOrd="0" destOrd="0" presId="urn:microsoft.com/office/officeart/2005/8/layout/hierarchy3"/>
    <dgm:cxn modelId="{3AEBAE7F-58F1-1E41-B62E-2B62FC98BC89}" type="presOf" srcId="{DE1B7226-02F9-7341-A205-1BC606A36759}" destId="{144BFBCD-8F47-934F-82C3-E4E5ABFA92A5}" srcOrd="0" destOrd="0" presId="urn:microsoft.com/office/officeart/2005/8/layout/hierarchy3"/>
    <dgm:cxn modelId="{7ACA4239-668C-974E-B7C2-319E59B8E0A8}" type="presOf" srcId="{DE1B7226-02F9-7341-A205-1BC606A36759}" destId="{C21F612C-2EE7-DA40-AEB8-C252EFD494C5}" srcOrd="1" destOrd="0" presId="urn:microsoft.com/office/officeart/2005/8/layout/hierarchy3"/>
    <dgm:cxn modelId="{C54AA3CA-606C-E848-9B35-1A18201CD2F4}" type="presOf" srcId="{4CC03F67-D475-5345-B850-9F80718D17FB}" destId="{71EE472B-1D41-004C-A782-BEC8C9A4FE5F}" srcOrd="0" destOrd="0" presId="urn:microsoft.com/office/officeart/2005/8/layout/hierarchy3"/>
    <dgm:cxn modelId="{5CDE2B81-D434-E844-AEA7-0244D5EEBA60}" srcId="{1C05767F-FD7B-194D-84D0-3035AF56307F}" destId="{3FFB68D0-7570-F84F-84C9-86A5FE434DC1}" srcOrd="4" destOrd="0" parTransId="{36BF75D9-FEE9-E649-99C7-BA522E01CE46}" sibTransId="{A11A54FE-A04F-7B46-9F5C-1A5887D2DF67}"/>
    <dgm:cxn modelId="{0B1595E2-D3FC-B64D-9D10-809D29D724A7}" srcId="{93FF0886-9909-4F4D-A917-300679BF5577}" destId="{52F356D1-EA84-4E46-B5D4-D99D8B664F00}" srcOrd="1" destOrd="0" parTransId="{89702AEA-3ABC-8B44-B5EF-27BF0F56894B}" sibTransId="{10B34C61-9D5C-1C49-A30D-55EDB3EEDC47}"/>
    <dgm:cxn modelId="{39F27F89-2166-5149-88EC-D687929D1C11}" type="presOf" srcId="{93FF0886-9909-4F4D-A917-300679BF5577}" destId="{063D950E-BFBC-A442-8337-EDC58D268AFD}" srcOrd="1" destOrd="0" presId="urn:microsoft.com/office/officeart/2005/8/layout/hierarchy3"/>
    <dgm:cxn modelId="{D52D6983-AAEC-C747-B88D-CF01A1D88B59}" type="presOf" srcId="{25FB09FB-FD9E-854C-B72F-37E64848A15B}" destId="{140CA148-F13F-DA46-882F-EF7D7CBDB441}" srcOrd="0" destOrd="0" presId="urn:microsoft.com/office/officeart/2005/8/layout/hierarchy3"/>
    <dgm:cxn modelId="{DC53CB4F-D1D0-0441-BAC9-02D563B1AE7F}" type="presOf" srcId="{BA059950-991C-0B47-9791-EBAAB78F21BF}" destId="{7CEC0055-D659-2041-BB04-D79F8901E47A}" srcOrd="0" destOrd="0" presId="urn:microsoft.com/office/officeart/2005/8/layout/hierarchy3"/>
    <dgm:cxn modelId="{0E59381C-8475-B34E-A23D-7866150E17BE}" type="presOf" srcId="{1166D777-3413-1649-BCD5-C266589B5481}" destId="{25F3086F-5AEE-FF4E-AB04-C81EF1048FE9}" srcOrd="0" destOrd="0" presId="urn:microsoft.com/office/officeart/2005/8/layout/hierarchy3"/>
    <dgm:cxn modelId="{DD51FDDB-CA3E-9B43-9490-1159BAF5E1BB}" type="presOf" srcId="{B63B8C76-6BA7-494F-8589-3162A7DFF8CA}" destId="{97C1D403-2406-B446-9FB0-6E4852B84624}" srcOrd="0" destOrd="0" presId="urn:microsoft.com/office/officeart/2005/8/layout/hierarchy3"/>
    <dgm:cxn modelId="{662D7DDC-F17D-FE40-9150-C5383C4A3AFE}" type="presOf" srcId="{24513D32-8A11-D24A-97A1-C19A9D72EB51}" destId="{9377A4B3-0B90-0946-8F2F-23C8EA7A5F72}" srcOrd="0" destOrd="0" presId="urn:microsoft.com/office/officeart/2005/8/layout/hierarchy3"/>
    <dgm:cxn modelId="{A881CE29-7BB4-7E49-A4FD-06A177B0395D}" type="presOf" srcId="{7B0963A2-8CF4-3242-AEA8-76DBB52D9186}" destId="{98E2CC2E-EC88-AA41-9BE3-61296C504B34}" srcOrd="0" destOrd="0" presId="urn:microsoft.com/office/officeart/2005/8/layout/hierarchy3"/>
    <dgm:cxn modelId="{0614CBA7-34A4-5340-B3FF-EA5858E1F359}" srcId="{947B03C3-3E04-7E45-9AEF-1F8E0EE0D27B}" destId="{25FB09FB-FD9E-854C-B72F-37E64848A15B}" srcOrd="1" destOrd="0" parTransId="{6B92A162-9742-9C4D-A9BC-92D509E71723}" sibTransId="{CDAE7369-225A-FE4B-84EE-8462C75CF899}"/>
    <dgm:cxn modelId="{27E33282-0E2B-AB40-BFE2-CEB3B04B5D2F}" type="presOf" srcId="{52F356D1-EA84-4E46-B5D4-D99D8B664F00}" destId="{D274C661-61FD-A24F-AD69-F7F617101F9A}" srcOrd="0" destOrd="0" presId="urn:microsoft.com/office/officeart/2005/8/layout/hierarchy3"/>
    <dgm:cxn modelId="{50547646-A83C-9A46-B9AD-27C4AA73A404}" srcId="{1C05767F-FD7B-194D-84D0-3035AF56307F}" destId="{1166D777-3413-1649-BCD5-C266589B5481}" srcOrd="3" destOrd="0" parTransId="{AF795597-D9B1-1341-8331-760EDF5D2F26}" sibTransId="{09AA1E56-C131-994D-BBCF-076E4A31D74B}"/>
    <dgm:cxn modelId="{B9B65185-A192-3742-92A0-09E3613C8819}" type="presOf" srcId="{1E3D0A39-CA3A-3047-8480-76D8D7BE33B8}" destId="{6480074D-BA89-0D4E-A2C5-606EEA8A7F79}" srcOrd="0" destOrd="0" presId="urn:microsoft.com/office/officeart/2005/8/layout/hierarchy3"/>
    <dgm:cxn modelId="{BD22FB0A-0445-7A43-8587-EA6418B4644E}" type="presOf" srcId="{3FFB68D0-7570-F84F-84C9-86A5FE434DC1}" destId="{16FBE932-2FCA-8241-BE7A-4EA45A2282D6}" srcOrd="0" destOrd="0" presId="urn:microsoft.com/office/officeart/2005/8/layout/hierarchy3"/>
    <dgm:cxn modelId="{11E3267F-1CFE-F04E-932F-0445A2C392E9}" srcId="{93FF0886-9909-4F4D-A917-300679BF5577}" destId="{93947DF6-44BF-4743-B766-82789D3EE082}" srcOrd="0" destOrd="0" parTransId="{5DD6F7F0-406F-BC40-99BF-BC9C1A6D71EB}" sibTransId="{DC8BDD0E-6FF3-9940-9061-ED011404C383}"/>
    <dgm:cxn modelId="{F0895948-88A0-DF44-B65F-21060A60C338}" srcId="{947B03C3-3E04-7E45-9AEF-1F8E0EE0D27B}" destId="{F3FFF78D-EF1E-4B4C-A6C1-EACBEE5B9708}" srcOrd="3" destOrd="0" parTransId="{FBB8D6C0-4F8B-1941-8FED-9237B9301A01}" sibTransId="{5C6A9C57-6916-D441-BFBE-610B7A3CAC33}"/>
    <dgm:cxn modelId="{C72CC26D-4A5B-A148-86DA-BCE281D90051}" srcId="{1C05767F-FD7B-194D-84D0-3035AF56307F}" destId="{7B0963A2-8CF4-3242-AEA8-76DBB52D9186}" srcOrd="2" destOrd="0" parTransId="{24513D32-8A11-D24A-97A1-C19A9D72EB51}" sibTransId="{3DDE7B3F-2EC9-324A-9225-90DA5832E713}"/>
    <dgm:cxn modelId="{6504ABE9-1BB8-A74B-B394-AA3488FE981E}" type="presOf" srcId="{F3FFF78D-EF1E-4B4C-A6C1-EACBEE5B9708}" destId="{D208AAA9-1A94-0548-B8FC-FA123E50CB47}" srcOrd="0" destOrd="0" presId="urn:microsoft.com/office/officeart/2005/8/layout/hierarchy3"/>
    <dgm:cxn modelId="{A798641A-A430-9445-AEAE-F6822DD24705}" type="presOf" srcId="{F6B00E82-4494-9D43-AF3C-527BCCD9F41D}" destId="{3A80F1DC-991C-F54F-9D4F-35CF66F71E8D}" srcOrd="0" destOrd="0" presId="urn:microsoft.com/office/officeart/2005/8/layout/hierarchy3"/>
    <dgm:cxn modelId="{35646310-B00A-B44E-874D-2844A9CF03DF}" type="presOf" srcId="{BE5D7599-880F-B042-921C-A8D097C04183}" destId="{1D06939F-4C15-264C-B361-10BCD25ACEE9}" srcOrd="0" destOrd="0" presId="urn:microsoft.com/office/officeart/2005/8/layout/hierarchy3"/>
    <dgm:cxn modelId="{B4CEB765-98D0-9A4A-9413-5CB14C6EF57E}" type="presOf" srcId="{89702AEA-3ABC-8B44-B5EF-27BF0F56894B}" destId="{052C8E33-880B-5A48-A56A-9F1332E16D14}" srcOrd="0" destOrd="0" presId="urn:microsoft.com/office/officeart/2005/8/layout/hierarchy3"/>
    <dgm:cxn modelId="{85860994-9F9E-AF40-8AEE-3EDF94C33B38}" type="presOf" srcId="{0DC9684D-DD02-EB44-90D5-D5F393CB99A9}" destId="{70999955-740D-9946-A8CF-C2AF72C9E0FA}" srcOrd="0" destOrd="0" presId="urn:microsoft.com/office/officeart/2005/8/layout/hierarchy3"/>
    <dgm:cxn modelId="{71883B08-CD99-254F-B104-43A89400A1B8}" type="presParOf" srcId="{22546E6D-FEAA-3044-8932-4BCBF0495619}" destId="{A490FC39-B581-744F-AE1C-E72D9B269C6E}" srcOrd="0" destOrd="0" presId="urn:microsoft.com/office/officeart/2005/8/layout/hierarchy3"/>
    <dgm:cxn modelId="{939105A4-99FF-8747-A2AC-0E854F82506A}" type="presParOf" srcId="{A490FC39-B581-744F-AE1C-E72D9B269C6E}" destId="{CCE60250-4B78-1A4B-9DDD-A1FD0D1BA33E}" srcOrd="0" destOrd="0" presId="urn:microsoft.com/office/officeart/2005/8/layout/hierarchy3"/>
    <dgm:cxn modelId="{49D36A7D-2E10-5E41-BE51-42015BFC863C}" type="presParOf" srcId="{CCE60250-4B78-1A4B-9DDD-A1FD0D1BA33E}" destId="{8B045B9F-B653-FB43-A591-49DEAB4BF654}" srcOrd="0" destOrd="0" presId="urn:microsoft.com/office/officeart/2005/8/layout/hierarchy3"/>
    <dgm:cxn modelId="{309CAECD-CC8C-5044-AD0E-A26AE7B53993}" type="presParOf" srcId="{CCE60250-4B78-1A4B-9DDD-A1FD0D1BA33E}" destId="{57DD7BD8-E1CB-494C-8C57-02DB7E31C91B}" srcOrd="1" destOrd="0" presId="urn:microsoft.com/office/officeart/2005/8/layout/hierarchy3"/>
    <dgm:cxn modelId="{31D3AE4D-738B-1643-9561-DAE797E437F3}" type="presParOf" srcId="{A490FC39-B581-744F-AE1C-E72D9B269C6E}" destId="{66286694-5C96-9546-8A6B-EFD7A01D44D6}" srcOrd="1" destOrd="0" presId="urn:microsoft.com/office/officeart/2005/8/layout/hierarchy3"/>
    <dgm:cxn modelId="{AF603A9C-4BAB-B14D-97C0-F5194C0CB3D7}" type="presParOf" srcId="{66286694-5C96-9546-8A6B-EFD7A01D44D6}" destId="{1D06939F-4C15-264C-B361-10BCD25ACEE9}" srcOrd="0" destOrd="0" presId="urn:microsoft.com/office/officeart/2005/8/layout/hierarchy3"/>
    <dgm:cxn modelId="{5DBD48FC-AA3F-DC43-93B6-4FA1293A14BD}" type="presParOf" srcId="{66286694-5C96-9546-8A6B-EFD7A01D44D6}" destId="{44BFA21F-5271-B946-8A33-EAA5811379BF}" srcOrd="1" destOrd="0" presId="urn:microsoft.com/office/officeart/2005/8/layout/hierarchy3"/>
    <dgm:cxn modelId="{BDA97809-93A4-D54A-A520-2CD799C7A28F}" type="presParOf" srcId="{66286694-5C96-9546-8A6B-EFD7A01D44D6}" destId="{C1923DAC-290E-3A42-96A6-5C6BBF7FB874}" srcOrd="2" destOrd="0" presId="urn:microsoft.com/office/officeart/2005/8/layout/hierarchy3"/>
    <dgm:cxn modelId="{39AE1C38-C06A-FD41-BDCD-6971C7E31A61}" type="presParOf" srcId="{66286694-5C96-9546-8A6B-EFD7A01D44D6}" destId="{71EE472B-1D41-004C-A782-BEC8C9A4FE5F}" srcOrd="3" destOrd="0" presId="urn:microsoft.com/office/officeart/2005/8/layout/hierarchy3"/>
    <dgm:cxn modelId="{FC1E47E7-1946-B649-9D0B-1295A8411075}" type="presParOf" srcId="{66286694-5C96-9546-8A6B-EFD7A01D44D6}" destId="{9377A4B3-0B90-0946-8F2F-23C8EA7A5F72}" srcOrd="4" destOrd="0" presId="urn:microsoft.com/office/officeart/2005/8/layout/hierarchy3"/>
    <dgm:cxn modelId="{48775837-2514-A64F-8DC8-A3F289A34CF3}" type="presParOf" srcId="{66286694-5C96-9546-8A6B-EFD7A01D44D6}" destId="{98E2CC2E-EC88-AA41-9BE3-61296C504B34}" srcOrd="5" destOrd="0" presId="urn:microsoft.com/office/officeart/2005/8/layout/hierarchy3"/>
    <dgm:cxn modelId="{B1DC1442-5517-194D-B254-6F0A278F536A}" type="presParOf" srcId="{66286694-5C96-9546-8A6B-EFD7A01D44D6}" destId="{A17DF168-95A8-724C-9EDF-64C741E46186}" srcOrd="6" destOrd="0" presId="urn:microsoft.com/office/officeart/2005/8/layout/hierarchy3"/>
    <dgm:cxn modelId="{D1D237AE-9E3D-D143-854B-78FBAA46AB62}" type="presParOf" srcId="{66286694-5C96-9546-8A6B-EFD7A01D44D6}" destId="{25F3086F-5AEE-FF4E-AB04-C81EF1048FE9}" srcOrd="7" destOrd="0" presId="urn:microsoft.com/office/officeart/2005/8/layout/hierarchy3"/>
    <dgm:cxn modelId="{948B06E1-B0FB-8242-BC81-9613E01AB2B6}" type="presParOf" srcId="{66286694-5C96-9546-8A6B-EFD7A01D44D6}" destId="{6E6EDFBB-B3E2-FC45-A9BA-1448BC492F4B}" srcOrd="8" destOrd="0" presId="urn:microsoft.com/office/officeart/2005/8/layout/hierarchy3"/>
    <dgm:cxn modelId="{0E40BFC6-62E6-D149-BF01-5D47771BDF22}" type="presParOf" srcId="{66286694-5C96-9546-8A6B-EFD7A01D44D6}" destId="{16FBE932-2FCA-8241-BE7A-4EA45A2282D6}" srcOrd="9" destOrd="0" presId="urn:microsoft.com/office/officeart/2005/8/layout/hierarchy3"/>
    <dgm:cxn modelId="{893D47B5-4C15-EF43-B963-6625F98661BA}" type="presParOf" srcId="{66286694-5C96-9546-8A6B-EFD7A01D44D6}" destId="{9C69F800-2E78-6A4C-9D7A-678662BD96A8}" srcOrd="10" destOrd="0" presId="urn:microsoft.com/office/officeart/2005/8/layout/hierarchy3"/>
    <dgm:cxn modelId="{F917FE09-D88C-2E4D-BD04-D447CE489824}" type="presParOf" srcId="{66286694-5C96-9546-8A6B-EFD7A01D44D6}" destId="{06B3CDFC-7D45-634B-AEA0-0642673809A6}" srcOrd="11" destOrd="0" presId="urn:microsoft.com/office/officeart/2005/8/layout/hierarchy3"/>
    <dgm:cxn modelId="{27785A52-3160-4846-A0EE-B992C5D6FA9D}" type="presParOf" srcId="{22546E6D-FEAA-3044-8932-4BCBF0495619}" destId="{AB1A9999-ECD5-F945-BDC0-1FFD0578FAF2}" srcOrd="1" destOrd="0" presId="urn:microsoft.com/office/officeart/2005/8/layout/hierarchy3"/>
    <dgm:cxn modelId="{06258004-CADA-CE44-8199-4619E7C27BA1}" type="presParOf" srcId="{AB1A9999-ECD5-F945-BDC0-1FFD0578FAF2}" destId="{51BE7654-54B5-394E-AC1B-6E3746DF9026}" srcOrd="0" destOrd="0" presId="urn:microsoft.com/office/officeart/2005/8/layout/hierarchy3"/>
    <dgm:cxn modelId="{F811D244-A4F4-7242-924D-90FE9C67198D}" type="presParOf" srcId="{51BE7654-54B5-394E-AC1B-6E3746DF9026}" destId="{0547D86D-B4E4-6A44-A9DE-C91753CAA9D9}" srcOrd="0" destOrd="0" presId="urn:microsoft.com/office/officeart/2005/8/layout/hierarchy3"/>
    <dgm:cxn modelId="{45A2CEC1-D538-C340-9C3F-540C8762CFC7}" type="presParOf" srcId="{51BE7654-54B5-394E-AC1B-6E3746DF9026}" destId="{063D950E-BFBC-A442-8337-EDC58D268AFD}" srcOrd="1" destOrd="0" presId="urn:microsoft.com/office/officeart/2005/8/layout/hierarchy3"/>
    <dgm:cxn modelId="{8A49E2A8-F4E5-BF4A-B021-68BD2E9C5CB9}" type="presParOf" srcId="{AB1A9999-ECD5-F945-BDC0-1FFD0578FAF2}" destId="{A2B12636-4E22-F544-AFB8-334408A4DED9}" srcOrd="1" destOrd="0" presId="urn:microsoft.com/office/officeart/2005/8/layout/hierarchy3"/>
    <dgm:cxn modelId="{73FC4E24-9A68-1B4B-8C6F-66C21DD4AFE4}" type="presParOf" srcId="{A2B12636-4E22-F544-AFB8-334408A4DED9}" destId="{BE51B5E2-1051-9D40-9347-C5266AC531B0}" srcOrd="0" destOrd="0" presId="urn:microsoft.com/office/officeart/2005/8/layout/hierarchy3"/>
    <dgm:cxn modelId="{7FBC010A-4C25-E446-AB3C-4A407B5F0FA2}" type="presParOf" srcId="{A2B12636-4E22-F544-AFB8-334408A4DED9}" destId="{1CCD5BD9-B8FF-8944-AE62-27D3C44DA4B1}" srcOrd="1" destOrd="0" presId="urn:microsoft.com/office/officeart/2005/8/layout/hierarchy3"/>
    <dgm:cxn modelId="{9D55E3D4-FED4-A140-B954-C59D9933E8B6}" type="presParOf" srcId="{A2B12636-4E22-F544-AFB8-334408A4DED9}" destId="{052C8E33-880B-5A48-A56A-9F1332E16D14}" srcOrd="2" destOrd="0" presId="urn:microsoft.com/office/officeart/2005/8/layout/hierarchy3"/>
    <dgm:cxn modelId="{F719FDDB-22A1-9D41-9E8D-8226C0582992}" type="presParOf" srcId="{A2B12636-4E22-F544-AFB8-334408A4DED9}" destId="{D274C661-61FD-A24F-AD69-F7F617101F9A}" srcOrd="3" destOrd="0" presId="urn:microsoft.com/office/officeart/2005/8/layout/hierarchy3"/>
    <dgm:cxn modelId="{E897B7FE-1702-E34B-B320-0ADC6A495705}" type="presParOf" srcId="{A2B12636-4E22-F544-AFB8-334408A4DED9}" destId="{3A80F1DC-991C-F54F-9D4F-35CF66F71E8D}" srcOrd="4" destOrd="0" presId="urn:microsoft.com/office/officeart/2005/8/layout/hierarchy3"/>
    <dgm:cxn modelId="{221E9F9A-BA5E-B449-B303-91C855E72D7F}" type="presParOf" srcId="{A2B12636-4E22-F544-AFB8-334408A4DED9}" destId="{7CEC0055-D659-2041-BB04-D79F8901E47A}" srcOrd="5" destOrd="0" presId="urn:microsoft.com/office/officeart/2005/8/layout/hierarchy3"/>
    <dgm:cxn modelId="{0A577CB5-6E86-3843-802B-3D904E61D0D0}" type="presParOf" srcId="{A2B12636-4E22-F544-AFB8-334408A4DED9}" destId="{50220E09-57BF-0740-B606-9FF38E579884}" srcOrd="6" destOrd="0" presId="urn:microsoft.com/office/officeart/2005/8/layout/hierarchy3"/>
    <dgm:cxn modelId="{6B2B171B-7C89-734D-BCEA-24758250FE26}" type="presParOf" srcId="{A2B12636-4E22-F544-AFB8-334408A4DED9}" destId="{F0F90EF8-1010-804D-910A-6A5A239269FF}" srcOrd="7" destOrd="0" presId="urn:microsoft.com/office/officeart/2005/8/layout/hierarchy3"/>
    <dgm:cxn modelId="{B48D1BBF-3A0F-2E4E-8B58-ED1A054292BD}" type="presParOf" srcId="{22546E6D-FEAA-3044-8932-4BCBF0495619}" destId="{3B28D856-50FF-FD4D-8BDB-FAFD73BC4ED2}" srcOrd="2" destOrd="0" presId="urn:microsoft.com/office/officeart/2005/8/layout/hierarchy3"/>
    <dgm:cxn modelId="{68BE0177-0F27-AE4D-B942-4CF51E66DB9E}" type="presParOf" srcId="{3B28D856-50FF-FD4D-8BDB-FAFD73BC4ED2}" destId="{41EB213E-416A-8D47-A69C-AE8D257F8719}" srcOrd="0" destOrd="0" presId="urn:microsoft.com/office/officeart/2005/8/layout/hierarchy3"/>
    <dgm:cxn modelId="{8A36B1CD-01A8-3345-A9D7-6D0E68141FBF}" type="presParOf" srcId="{41EB213E-416A-8D47-A69C-AE8D257F8719}" destId="{1A672C22-3421-CC4C-A551-B87462BBCAB3}" srcOrd="0" destOrd="0" presId="urn:microsoft.com/office/officeart/2005/8/layout/hierarchy3"/>
    <dgm:cxn modelId="{098A8587-9510-014B-B638-A847531FBED2}" type="presParOf" srcId="{41EB213E-416A-8D47-A69C-AE8D257F8719}" destId="{933E61C2-29F0-7C47-AD29-C079ECDF5DE7}" srcOrd="1" destOrd="0" presId="urn:microsoft.com/office/officeart/2005/8/layout/hierarchy3"/>
    <dgm:cxn modelId="{BF1A9EC9-7286-EE4D-BABD-BFCA8CE007FF}" type="presParOf" srcId="{3B28D856-50FF-FD4D-8BDB-FAFD73BC4ED2}" destId="{10568771-A82B-AC42-A339-677F3F7D0FBC}" srcOrd="1" destOrd="0" presId="urn:microsoft.com/office/officeart/2005/8/layout/hierarchy3"/>
    <dgm:cxn modelId="{08A2FE05-5DF4-2D4C-AC1A-EED53AB8BED8}" type="presParOf" srcId="{10568771-A82B-AC42-A339-677F3F7D0FBC}" destId="{97C1D403-2406-B446-9FB0-6E4852B84624}" srcOrd="0" destOrd="0" presId="urn:microsoft.com/office/officeart/2005/8/layout/hierarchy3"/>
    <dgm:cxn modelId="{82E52483-CD88-9142-9778-9FA424C08C95}" type="presParOf" srcId="{10568771-A82B-AC42-A339-677F3F7D0FBC}" destId="{24C8F59D-E9E4-534E-9C97-16698F9C68FE}" srcOrd="1" destOrd="0" presId="urn:microsoft.com/office/officeart/2005/8/layout/hierarchy3"/>
    <dgm:cxn modelId="{57A3CD20-BC92-2B4E-9C07-F0E4BDF2C8C9}" type="presParOf" srcId="{10568771-A82B-AC42-A339-677F3F7D0FBC}" destId="{3A3E73D1-721B-524C-B5A4-654AC374FA31}" srcOrd="2" destOrd="0" presId="urn:microsoft.com/office/officeart/2005/8/layout/hierarchy3"/>
    <dgm:cxn modelId="{D0319DA7-BB63-4841-83AB-46D4F01753DD}" type="presParOf" srcId="{10568771-A82B-AC42-A339-677F3F7D0FBC}" destId="{D4DCAAAF-676D-EE41-BFD9-B3914AAF380F}" srcOrd="3" destOrd="0" presId="urn:microsoft.com/office/officeart/2005/8/layout/hierarchy3"/>
    <dgm:cxn modelId="{C38BA0A9-649D-B840-A1E8-C5B14660CC5B}" type="presParOf" srcId="{22546E6D-FEAA-3044-8932-4BCBF0495619}" destId="{038E0005-07F1-5D43-A07B-EF9744B517DF}" srcOrd="3" destOrd="0" presId="urn:microsoft.com/office/officeart/2005/8/layout/hierarchy3"/>
    <dgm:cxn modelId="{840A4917-D9B3-804E-BA10-D2C7F30E45C4}" type="presParOf" srcId="{038E0005-07F1-5D43-A07B-EF9744B517DF}" destId="{E1D178F6-9640-3C41-8489-5FD23423C272}" srcOrd="0" destOrd="0" presId="urn:microsoft.com/office/officeart/2005/8/layout/hierarchy3"/>
    <dgm:cxn modelId="{638883B0-1658-1540-B737-A09E3340D42C}" type="presParOf" srcId="{E1D178F6-9640-3C41-8489-5FD23423C272}" destId="{625596A5-DECF-824B-B822-95B1A88D659D}" srcOrd="0" destOrd="0" presId="urn:microsoft.com/office/officeart/2005/8/layout/hierarchy3"/>
    <dgm:cxn modelId="{5B15F014-5518-014C-BA48-61B8343EAB11}" type="presParOf" srcId="{E1D178F6-9640-3C41-8489-5FD23423C272}" destId="{7AEDB6E6-C6DF-BB49-B9B0-28F229C4C587}" srcOrd="1" destOrd="0" presId="urn:microsoft.com/office/officeart/2005/8/layout/hierarchy3"/>
    <dgm:cxn modelId="{11A850FB-F23C-1048-A23B-AC40F8A26308}" type="presParOf" srcId="{038E0005-07F1-5D43-A07B-EF9744B517DF}" destId="{3206C141-D7EC-3A43-8296-06B27D33C603}" srcOrd="1" destOrd="0" presId="urn:microsoft.com/office/officeart/2005/8/layout/hierarchy3"/>
    <dgm:cxn modelId="{B33063A3-C00F-5F4D-BE82-4A86C6E6BACF}" type="presParOf" srcId="{3206C141-D7EC-3A43-8296-06B27D33C603}" destId="{FC92D51F-28A6-D545-98AA-53E08822ED85}" srcOrd="0" destOrd="0" presId="urn:microsoft.com/office/officeart/2005/8/layout/hierarchy3"/>
    <dgm:cxn modelId="{AD52D666-72E2-4E4E-BEF4-37054693C2D6}" type="presParOf" srcId="{3206C141-D7EC-3A43-8296-06B27D33C603}" destId="{4C28FA59-8B29-AF41-BCF4-441C5137FFEC}" srcOrd="1" destOrd="0" presId="urn:microsoft.com/office/officeart/2005/8/layout/hierarchy3"/>
    <dgm:cxn modelId="{B5891EA5-8239-E54A-B6BD-72D4C732BCDA}" type="presParOf" srcId="{3206C141-D7EC-3A43-8296-06B27D33C603}" destId="{1584B780-BDF8-E544-98D9-882FAE041083}" srcOrd="2" destOrd="0" presId="urn:microsoft.com/office/officeart/2005/8/layout/hierarchy3"/>
    <dgm:cxn modelId="{5574D3FC-B027-F640-AD5D-5D3FE46129CC}" type="presParOf" srcId="{3206C141-D7EC-3A43-8296-06B27D33C603}" destId="{140CA148-F13F-DA46-882F-EF7D7CBDB441}" srcOrd="3" destOrd="0" presId="urn:microsoft.com/office/officeart/2005/8/layout/hierarchy3"/>
    <dgm:cxn modelId="{FE152E32-B814-AF4E-937A-9C45E6A6A46C}" type="presParOf" srcId="{3206C141-D7EC-3A43-8296-06B27D33C603}" destId="{8DF124CD-F40F-C745-B8EA-6522F983D7D8}" srcOrd="4" destOrd="0" presId="urn:microsoft.com/office/officeart/2005/8/layout/hierarchy3"/>
    <dgm:cxn modelId="{EB509629-E30A-BD47-988C-BA1E169AB731}" type="presParOf" srcId="{3206C141-D7EC-3A43-8296-06B27D33C603}" destId="{6480074D-BA89-0D4E-A2C5-606EEA8A7F79}" srcOrd="5" destOrd="0" presId="urn:microsoft.com/office/officeart/2005/8/layout/hierarchy3"/>
    <dgm:cxn modelId="{52B9B518-F559-B94A-83D1-C2008C5AB7AD}" type="presParOf" srcId="{3206C141-D7EC-3A43-8296-06B27D33C603}" destId="{D041AD74-4D31-E944-AB9F-2AAB0815AF15}" srcOrd="6" destOrd="0" presId="urn:microsoft.com/office/officeart/2005/8/layout/hierarchy3"/>
    <dgm:cxn modelId="{5815A14E-F928-5741-BC76-B3FFAD98D75C}" type="presParOf" srcId="{3206C141-D7EC-3A43-8296-06B27D33C603}" destId="{D208AAA9-1A94-0548-B8FC-FA123E50CB47}" srcOrd="7" destOrd="0" presId="urn:microsoft.com/office/officeart/2005/8/layout/hierarchy3"/>
    <dgm:cxn modelId="{69151CAD-425B-8240-B7F7-2BEE7DEE2EFD}" type="presParOf" srcId="{3206C141-D7EC-3A43-8296-06B27D33C603}" destId="{96913FCD-C6CB-3E48-A960-917A49A0631C}" srcOrd="8" destOrd="0" presId="urn:microsoft.com/office/officeart/2005/8/layout/hierarchy3"/>
    <dgm:cxn modelId="{A5EF4DF9-1B90-524D-BF62-3052684D56EE}" type="presParOf" srcId="{3206C141-D7EC-3A43-8296-06B27D33C603}" destId="{70999955-740D-9946-A8CF-C2AF72C9E0FA}" srcOrd="9" destOrd="0" presId="urn:microsoft.com/office/officeart/2005/8/layout/hierarchy3"/>
    <dgm:cxn modelId="{7819A548-521E-0A44-A29E-963870C83E94}" type="presParOf" srcId="{22546E6D-FEAA-3044-8932-4BCBF0495619}" destId="{4C3D3F58-10A1-4741-8B20-86647065D63F}" srcOrd="4" destOrd="0" presId="urn:microsoft.com/office/officeart/2005/8/layout/hierarchy3"/>
    <dgm:cxn modelId="{3F259016-4E9A-6F46-8D3D-170DAE08A860}" type="presParOf" srcId="{4C3D3F58-10A1-4741-8B20-86647065D63F}" destId="{73D2EE9C-43D8-714E-B4CE-8D2E2B81549C}" srcOrd="0" destOrd="0" presId="urn:microsoft.com/office/officeart/2005/8/layout/hierarchy3"/>
    <dgm:cxn modelId="{CCBD146E-CF00-A54C-AF73-F2E2453BCEBD}" type="presParOf" srcId="{73D2EE9C-43D8-714E-B4CE-8D2E2B81549C}" destId="{144BFBCD-8F47-934F-82C3-E4E5ABFA92A5}" srcOrd="0" destOrd="0" presId="urn:microsoft.com/office/officeart/2005/8/layout/hierarchy3"/>
    <dgm:cxn modelId="{20A8BB82-D842-9E4A-99D5-4AA79C0FEF11}" type="presParOf" srcId="{73D2EE9C-43D8-714E-B4CE-8D2E2B81549C}" destId="{C21F612C-2EE7-DA40-AEB8-C252EFD494C5}" srcOrd="1" destOrd="0" presId="urn:microsoft.com/office/officeart/2005/8/layout/hierarchy3"/>
    <dgm:cxn modelId="{06096E2C-031B-4043-BF89-24DCB43E28E1}" type="presParOf" srcId="{4C3D3F58-10A1-4741-8B20-86647065D63F}" destId="{B4E7C329-3CF2-9540-8061-271FB719FA6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45B9F-B653-FB43-A591-49DEAB4BF654}">
      <dsp:nvSpPr>
        <dsp:cNvPr id="0" name=""/>
        <dsp:cNvSpPr/>
      </dsp:nvSpPr>
      <dsp:spPr>
        <a:xfrm>
          <a:off x="1559340" y="724"/>
          <a:ext cx="912938" cy="4564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kern="1200" dirty="0" smtClean="0"/>
            <a:t>Software Maintenance Fundamentals</a:t>
          </a:r>
          <a:endParaRPr lang="en-US" sz="1000" kern="1200" dirty="0"/>
        </a:p>
      </dsp:txBody>
      <dsp:txXfrm>
        <a:off x="1572710" y="14094"/>
        <a:ext cx="886198" cy="429729"/>
      </dsp:txXfrm>
    </dsp:sp>
    <dsp:sp modelId="{1D06939F-4C15-264C-B361-10BCD25ACEE9}">
      <dsp:nvSpPr>
        <dsp:cNvPr id="0" name=""/>
        <dsp:cNvSpPr/>
      </dsp:nvSpPr>
      <dsp:spPr>
        <a:xfrm>
          <a:off x="1604914" y="457193"/>
          <a:ext cx="91440" cy="342351"/>
        </a:xfrm>
        <a:custGeom>
          <a:avLst/>
          <a:gdLst/>
          <a:ahLst/>
          <a:cxnLst/>
          <a:rect l="0" t="0" r="0" b="0"/>
          <a:pathLst>
            <a:path>
              <a:moveTo>
                <a:pt x="45720" y="0"/>
              </a:moveTo>
              <a:lnTo>
                <a:pt x="45720" y="342351"/>
              </a:lnTo>
              <a:lnTo>
                <a:pt x="137013" y="34235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BFA21F-5271-B946-8A33-EAA5811379BF}">
      <dsp:nvSpPr>
        <dsp:cNvPr id="0" name=""/>
        <dsp:cNvSpPr/>
      </dsp:nvSpPr>
      <dsp:spPr>
        <a:xfrm>
          <a:off x="1741928" y="57131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Definition and Terminology</a:t>
          </a:r>
          <a:endParaRPr lang="en-US" sz="700" kern="1200" dirty="0"/>
        </a:p>
      </dsp:txBody>
      <dsp:txXfrm>
        <a:off x="1755298" y="584680"/>
        <a:ext cx="703610" cy="429729"/>
      </dsp:txXfrm>
    </dsp:sp>
    <dsp:sp modelId="{C1923DAC-290E-3A42-96A6-5C6BBF7FB874}">
      <dsp:nvSpPr>
        <dsp:cNvPr id="0" name=""/>
        <dsp:cNvSpPr/>
      </dsp:nvSpPr>
      <dsp:spPr>
        <a:xfrm>
          <a:off x="1604914" y="457193"/>
          <a:ext cx="91440" cy="912938"/>
        </a:xfrm>
        <a:custGeom>
          <a:avLst/>
          <a:gdLst/>
          <a:ahLst/>
          <a:cxnLst/>
          <a:rect l="0" t="0" r="0" b="0"/>
          <a:pathLst>
            <a:path>
              <a:moveTo>
                <a:pt x="45720" y="0"/>
              </a:moveTo>
              <a:lnTo>
                <a:pt x="45720" y="912938"/>
              </a:lnTo>
              <a:lnTo>
                <a:pt x="137013" y="912938"/>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EE472B-1D41-004C-A782-BEC8C9A4FE5F}">
      <dsp:nvSpPr>
        <dsp:cNvPr id="0" name=""/>
        <dsp:cNvSpPr/>
      </dsp:nvSpPr>
      <dsp:spPr>
        <a:xfrm>
          <a:off x="1741928" y="1141897"/>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Nature of Maintenance</a:t>
          </a:r>
          <a:endParaRPr lang="en-US" sz="700" kern="1200" dirty="0"/>
        </a:p>
      </dsp:txBody>
      <dsp:txXfrm>
        <a:off x="1755298" y="1155267"/>
        <a:ext cx="703610" cy="429729"/>
      </dsp:txXfrm>
    </dsp:sp>
    <dsp:sp modelId="{9377A4B3-0B90-0946-8F2F-23C8EA7A5F72}">
      <dsp:nvSpPr>
        <dsp:cNvPr id="0" name=""/>
        <dsp:cNvSpPr/>
      </dsp:nvSpPr>
      <dsp:spPr>
        <a:xfrm>
          <a:off x="1604914" y="457193"/>
          <a:ext cx="91440" cy="1483524"/>
        </a:xfrm>
        <a:custGeom>
          <a:avLst/>
          <a:gdLst/>
          <a:ahLst/>
          <a:cxnLst/>
          <a:rect l="0" t="0" r="0" b="0"/>
          <a:pathLst>
            <a:path>
              <a:moveTo>
                <a:pt x="45720" y="0"/>
              </a:moveTo>
              <a:lnTo>
                <a:pt x="45720" y="1483524"/>
              </a:lnTo>
              <a:lnTo>
                <a:pt x="137013" y="1483524"/>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8E2CC2E-EC88-AA41-9BE3-61296C504B34}">
      <dsp:nvSpPr>
        <dsp:cNvPr id="0" name=""/>
        <dsp:cNvSpPr/>
      </dsp:nvSpPr>
      <dsp:spPr>
        <a:xfrm>
          <a:off x="1741928" y="1712483"/>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Need for Maintenance</a:t>
          </a:r>
          <a:endParaRPr lang="en-US" sz="700" kern="1200" dirty="0"/>
        </a:p>
      </dsp:txBody>
      <dsp:txXfrm>
        <a:off x="1755298" y="1725853"/>
        <a:ext cx="703610" cy="429729"/>
      </dsp:txXfrm>
    </dsp:sp>
    <dsp:sp modelId="{A17DF168-95A8-724C-9EDF-64C741E46186}">
      <dsp:nvSpPr>
        <dsp:cNvPr id="0" name=""/>
        <dsp:cNvSpPr/>
      </dsp:nvSpPr>
      <dsp:spPr>
        <a:xfrm>
          <a:off x="1604914" y="457193"/>
          <a:ext cx="91440" cy="2054111"/>
        </a:xfrm>
        <a:custGeom>
          <a:avLst/>
          <a:gdLst/>
          <a:ahLst/>
          <a:cxnLst/>
          <a:rect l="0" t="0" r="0" b="0"/>
          <a:pathLst>
            <a:path>
              <a:moveTo>
                <a:pt x="45720" y="0"/>
              </a:moveTo>
              <a:lnTo>
                <a:pt x="45720" y="2054111"/>
              </a:lnTo>
              <a:lnTo>
                <a:pt x="137013" y="205411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F3086F-5AEE-FF4E-AB04-C81EF1048FE9}">
      <dsp:nvSpPr>
        <dsp:cNvPr id="0" name=""/>
        <dsp:cNvSpPr/>
      </dsp:nvSpPr>
      <dsp:spPr>
        <a:xfrm>
          <a:off x="1741928" y="228307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Majority of the Maintenance Costs</a:t>
          </a:r>
          <a:endParaRPr lang="en-US" sz="700" kern="1200" dirty="0"/>
        </a:p>
      </dsp:txBody>
      <dsp:txXfrm>
        <a:off x="1755298" y="2296440"/>
        <a:ext cx="703610" cy="429729"/>
      </dsp:txXfrm>
    </dsp:sp>
    <dsp:sp modelId="{6E6EDFBB-B3E2-FC45-A9BA-1448BC492F4B}">
      <dsp:nvSpPr>
        <dsp:cNvPr id="0" name=""/>
        <dsp:cNvSpPr/>
      </dsp:nvSpPr>
      <dsp:spPr>
        <a:xfrm>
          <a:off x="1604914" y="457193"/>
          <a:ext cx="91440" cy="2624697"/>
        </a:xfrm>
        <a:custGeom>
          <a:avLst/>
          <a:gdLst/>
          <a:ahLst/>
          <a:cxnLst/>
          <a:rect l="0" t="0" r="0" b="0"/>
          <a:pathLst>
            <a:path>
              <a:moveTo>
                <a:pt x="45720" y="0"/>
              </a:moveTo>
              <a:lnTo>
                <a:pt x="45720" y="2624697"/>
              </a:lnTo>
              <a:lnTo>
                <a:pt x="137013" y="262469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FBE932-2FCA-8241-BE7A-4EA45A2282D6}">
      <dsp:nvSpPr>
        <dsp:cNvPr id="0" name=""/>
        <dsp:cNvSpPr/>
      </dsp:nvSpPr>
      <dsp:spPr>
        <a:xfrm>
          <a:off x="1741928" y="2853656"/>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Evolution of Software</a:t>
          </a:r>
          <a:endParaRPr lang="en-US" sz="700" kern="1200" dirty="0"/>
        </a:p>
      </dsp:txBody>
      <dsp:txXfrm>
        <a:off x="1755298" y="2867026"/>
        <a:ext cx="703610" cy="429729"/>
      </dsp:txXfrm>
    </dsp:sp>
    <dsp:sp modelId="{9C69F800-2E78-6A4C-9D7A-678662BD96A8}">
      <dsp:nvSpPr>
        <dsp:cNvPr id="0" name=""/>
        <dsp:cNvSpPr/>
      </dsp:nvSpPr>
      <dsp:spPr>
        <a:xfrm>
          <a:off x="1604914" y="457193"/>
          <a:ext cx="91440" cy="3195284"/>
        </a:xfrm>
        <a:custGeom>
          <a:avLst/>
          <a:gdLst/>
          <a:ahLst/>
          <a:cxnLst/>
          <a:rect l="0" t="0" r="0" b="0"/>
          <a:pathLst>
            <a:path>
              <a:moveTo>
                <a:pt x="45720" y="0"/>
              </a:moveTo>
              <a:lnTo>
                <a:pt x="45720" y="3195284"/>
              </a:lnTo>
              <a:lnTo>
                <a:pt x="137013" y="3195284"/>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B3CDFC-7D45-634B-AEA0-0642673809A6}">
      <dsp:nvSpPr>
        <dsp:cNvPr id="0" name=""/>
        <dsp:cNvSpPr/>
      </dsp:nvSpPr>
      <dsp:spPr>
        <a:xfrm>
          <a:off x="1741928" y="3424243"/>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Categories of Maintenance</a:t>
          </a:r>
          <a:endParaRPr lang="en-US" sz="700" kern="1200" dirty="0"/>
        </a:p>
      </dsp:txBody>
      <dsp:txXfrm>
        <a:off x="1755298" y="3437613"/>
        <a:ext cx="703610" cy="429729"/>
      </dsp:txXfrm>
    </dsp:sp>
    <dsp:sp modelId="{0547D86D-B4E4-6A44-A9DE-C91753CAA9D9}">
      <dsp:nvSpPr>
        <dsp:cNvPr id="0" name=""/>
        <dsp:cNvSpPr/>
      </dsp:nvSpPr>
      <dsp:spPr>
        <a:xfrm>
          <a:off x="2700513" y="724"/>
          <a:ext cx="912938" cy="4564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kern="1200" dirty="0" smtClean="0"/>
            <a:t>Key Issues in Software Maintenance</a:t>
          </a:r>
          <a:endParaRPr lang="en-US" sz="1000" kern="1200" dirty="0"/>
        </a:p>
      </dsp:txBody>
      <dsp:txXfrm>
        <a:off x="2713883" y="14094"/>
        <a:ext cx="886198" cy="429729"/>
      </dsp:txXfrm>
    </dsp:sp>
    <dsp:sp modelId="{BE51B5E2-1051-9D40-9347-C5266AC531B0}">
      <dsp:nvSpPr>
        <dsp:cNvPr id="0" name=""/>
        <dsp:cNvSpPr/>
      </dsp:nvSpPr>
      <dsp:spPr>
        <a:xfrm>
          <a:off x="2746087" y="457193"/>
          <a:ext cx="91440" cy="342351"/>
        </a:xfrm>
        <a:custGeom>
          <a:avLst/>
          <a:gdLst/>
          <a:ahLst/>
          <a:cxnLst/>
          <a:rect l="0" t="0" r="0" b="0"/>
          <a:pathLst>
            <a:path>
              <a:moveTo>
                <a:pt x="45720" y="0"/>
              </a:moveTo>
              <a:lnTo>
                <a:pt x="45720" y="342351"/>
              </a:lnTo>
              <a:lnTo>
                <a:pt x="137013" y="34235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CD5BD9-B8FF-8944-AE62-27D3C44DA4B1}">
      <dsp:nvSpPr>
        <dsp:cNvPr id="0" name=""/>
        <dsp:cNvSpPr/>
      </dsp:nvSpPr>
      <dsp:spPr>
        <a:xfrm>
          <a:off x="2883101" y="57131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Technical Issues</a:t>
          </a:r>
          <a:endParaRPr lang="en-US" sz="700" kern="1200" dirty="0"/>
        </a:p>
      </dsp:txBody>
      <dsp:txXfrm>
        <a:off x="2896471" y="584680"/>
        <a:ext cx="703610" cy="429729"/>
      </dsp:txXfrm>
    </dsp:sp>
    <dsp:sp modelId="{052C8E33-880B-5A48-A56A-9F1332E16D14}">
      <dsp:nvSpPr>
        <dsp:cNvPr id="0" name=""/>
        <dsp:cNvSpPr/>
      </dsp:nvSpPr>
      <dsp:spPr>
        <a:xfrm>
          <a:off x="2746087" y="457193"/>
          <a:ext cx="91440" cy="912938"/>
        </a:xfrm>
        <a:custGeom>
          <a:avLst/>
          <a:gdLst/>
          <a:ahLst/>
          <a:cxnLst/>
          <a:rect l="0" t="0" r="0" b="0"/>
          <a:pathLst>
            <a:path>
              <a:moveTo>
                <a:pt x="45720" y="0"/>
              </a:moveTo>
              <a:lnTo>
                <a:pt x="45720" y="912938"/>
              </a:lnTo>
              <a:lnTo>
                <a:pt x="137013" y="912938"/>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274C661-61FD-A24F-AD69-F7F617101F9A}">
      <dsp:nvSpPr>
        <dsp:cNvPr id="0" name=""/>
        <dsp:cNvSpPr/>
      </dsp:nvSpPr>
      <dsp:spPr>
        <a:xfrm>
          <a:off x="2883101" y="1141897"/>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Management Issues</a:t>
          </a:r>
          <a:endParaRPr lang="en-US" sz="700" kern="1200" dirty="0"/>
        </a:p>
      </dsp:txBody>
      <dsp:txXfrm>
        <a:off x="2896471" y="1155267"/>
        <a:ext cx="703610" cy="429729"/>
      </dsp:txXfrm>
    </dsp:sp>
    <dsp:sp modelId="{3A80F1DC-991C-F54F-9D4F-35CF66F71E8D}">
      <dsp:nvSpPr>
        <dsp:cNvPr id="0" name=""/>
        <dsp:cNvSpPr/>
      </dsp:nvSpPr>
      <dsp:spPr>
        <a:xfrm>
          <a:off x="2746087" y="457193"/>
          <a:ext cx="91440" cy="1483524"/>
        </a:xfrm>
        <a:custGeom>
          <a:avLst/>
          <a:gdLst/>
          <a:ahLst/>
          <a:cxnLst/>
          <a:rect l="0" t="0" r="0" b="0"/>
          <a:pathLst>
            <a:path>
              <a:moveTo>
                <a:pt x="45720" y="0"/>
              </a:moveTo>
              <a:lnTo>
                <a:pt x="45720" y="1483524"/>
              </a:lnTo>
              <a:lnTo>
                <a:pt x="137013" y="1483524"/>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EC0055-D659-2041-BB04-D79F8901E47A}">
      <dsp:nvSpPr>
        <dsp:cNvPr id="0" name=""/>
        <dsp:cNvSpPr/>
      </dsp:nvSpPr>
      <dsp:spPr>
        <a:xfrm>
          <a:off x="2883101" y="1712483"/>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Maintenance Cost Estimation</a:t>
          </a:r>
          <a:endParaRPr lang="en-US" sz="700" kern="1200" dirty="0"/>
        </a:p>
      </dsp:txBody>
      <dsp:txXfrm>
        <a:off x="2896471" y="1725853"/>
        <a:ext cx="703610" cy="429729"/>
      </dsp:txXfrm>
    </dsp:sp>
    <dsp:sp modelId="{50220E09-57BF-0740-B606-9FF38E579884}">
      <dsp:nvSpPr>
        <dsp:cNvPr id="0" name=""/>
        <dsp:cNvSpPr/>
      </dsp:nvSpPr>
      <dsp:spPr>
        <a:xfrm>
          <a:off x="2746087" y="457193"/>
          <a:ext cx="91440" cy="2054111"/>
        </a:xfrm>
        <a:custGeom>
          <a:avLst/>
          <a:gdLst/>
          <a:ahLst/>
          <a:cxnLst/>
          <a:rect l="0" t="0" r="0" b="0"/>
          <a:pathLst>
            <a:path>
              <a:moveTo>
                <a:pt x="45720" y="0"/>
              </a:moveTo>
              <a:lnTo>
                <a:pt x="45720" y="2054111"/>
              </a:lnTo>
              <a:lnTo>
                <a:pt x="137013" y="205411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F90EF8-1010-804D-910A-6A5A239269FF}">
      <dsp:nvSpPr>
        <dsp:cNvPr id="0" name=""/>
        <dsp:cNvSpPr/>
      </dsp:nvSpPr>
      <dsp:spPr>
        <a:xfrm>
          <a:off x="2883101" y="228307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Software Maintenance Measurement</a:t>
          </a:r>
          <a:endParaRPr lang="en-US" sz="700" kern="1200" dirty="0"/>
        </a:p>
      </dsp:txBody>
      <dsp:txXfrm>
        <a:off x="2896471" y="2296440"/>
        <a:ext cx="703610" cy="429729"/>
      </dsp:txXfrm>
    </dsp:sp>
    <dsp:sp modelId="{1A672C22-3421-CC4C-A551-B87462BBCAB3}">
      <dsp:nvSpPr>
        <dsp:cNvPr id="0" name=""/>
        <dsp:cNvSpPr/>
      </dsp:nvSpPr>
      <dsp:spPr>
        <a:xfrm>
          <a:off x="3841686" y="724"/>
          <a:ext cx="912938" cy="4564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kern="1200" dirty="0" smtClean="0"/>
            <a:t>Maintenance Process</a:t>
          </a:r>
          <a:endParaRPr lang="en-US" sz="1000" kern="1200" dirty="0"/>
        </a:p>
      </dsp:txBody>
      <dsp:txXfrm>
        <a:off x="3855056" y="14094"/>
        <a:ext cx="886198" cy="429729"/>
      </dsp:txXfrm>
    </dsp:sp>
    <dsp:sp modelId="{97C1D403-2406-B446-9FB0-6E4852B84624}">
      <dsp:nvSpPr>
        <dsp:cNvPr id="0" name=""/>
        <dsp:cNvSpPr/>
      </dsp:nvSpPr>
      <dsp:spPr>
        <a:xfrm>
          <a:off x="3887260" y="457193"/>
          <a:ext cx="91440" cy="342351"/>
        </a:xfrm>
        <a:custGeom>
          <a:avLst/>
          <a:gdLst/>
          <a:ahLst/>
          <a:cxnLst/>
          <a:rect l="0" t="0" r="0" b="0"/>
          <a:pathLst>
            <a:path>
              <a:moveTo>
                <a:pt x="45720" y="0"/>
              </a:moveTo>
              <a:lnTo>
                <a:pt x="45720" y="342351"/>
              </a:lnTo>
              <a:lnTo>
                <a:pt x="137013" y="34235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8F59D-E9E4-534E-9C97-16698F9C68FE}">
      <dsp:nvSpPr>
        <dsp:cNvPr id="0" name=""/>
        <dsp:cNvSpPr/>
      </dsp:nvSpPr>
      <dsp:spPr>
        <a:xfrm>
          <a:off x="4024274" y="57131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Maintenance Processes</a:t>
          </a:r>
          <a:endParaRPr lang="en-US" sz="700" kern="1200" dirty="0"/>
        </a:p>
      </dsp:txBody>
      <dsp:txXfrm>
        <a:off x="4037644" y="584680"/>
        <a:ext cx="703610" cy="429729"/>
      </dsp:txXfrm>
    </dsp:sp>
    <dsp:sp modelId="{3A3E73D1-721B-524C-B5A4-654AC374FA31}">
      <dsp:nvSpPr>
        <dsp:cNvPr id="0" name=""/>
        <dsp:cNvSpPr/>
      </dsp:nvSpPr>
      <dsp:spPr>
        <a:xfrm>
          <a:off x="3887260" y="457193"/>
          <a:ext cx="91440" cy="912938"/>
        </a:xfrm>
        <a:custGeom>
          <a:avLst/>
          <a:gdLst/>
          <a:ahLst/>
          <a:cxnLst/>
          <a:rect l="0" t="0" r="0" b="0"/>
          <a:pathLst>
            <a:path>
              <a:moveTo>
                <a:pt x="45720" y="0"/>
              </a:moveTo>
              <a:lnTo>
                <a:pt x="45720" y="912938"/>
              </a:lnTo>
              <a:lnTo>
                <a:pt x="137013" y="912938"/>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DCAAAF-676D-EE41-BFD9-B3914AAF380F}">
      <dsp:nvSpPr>
        <dsp:cNvPr id="0" name=""/>
        <dsp:cNvSpPr/>
      </dsp:nvSpPr>
      <dsp:spPr>
        <a:xfrm>
          <a:off x="4024274" y="1141897"/>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Maintenance Activities</a:t>
          </a:r>
          <a:endParaRPr lang="en-US" sz="700" kern="1200" dirty="0"/>
        </a:p>
      </dsp:txBody>
      <dsp:txXfrm>
        <a:off x="4037644" y="1155267"/>
        <a:ext cx="703610" cy="429729"/>
      </dsp:txXfrm>
    </dsp:sp>
    <dsp:sp modelId="{625596A5-DECF-824B-B822-95B1A88D659D}">
      <dsp:nvSpPr>
        <dsp:cNvPr id="0" name=""/>
        <dsp:cNvSpPr/>
      </dsp:nvSpPr>
      <dsp:spPr>
        <a:xfrm>
          <a:off x="4982859" y="724"/>
          <a:ext cx="912938" cy="4564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kern="1200" dirty="0" smtClean="0"/>
            <a:t>Techniques for Maintenance</a:t>
          </a:r>
          <a:endParaRPr lang="en-US" sz="1000" kern="1200" dirty="0"/>
        </a:p>
      </dsp:txBody>
      <dsp:txXfrm>
        <a:off x="4996229" y="14094"/>
        <a:ext cx="886198" cy="429729"/>
      </dsp:txXfrm>
    </dsp:sp>
    <dsp:sp modelId="{FC92D51F-28A6-D545-98AA-53E08822ED85}">
      <dsp:nvSpPr>
        <dsp:cNvPr id="0" name=""/>
        <dsp:cNvSpPr/>
      </dsp:nvSpPr>
      <dsp:spPr>
        <a:xfrm>
          <a:off x="5028433" y="457193"/>
          <a:ext cx="91440" cy="342351"/>
        </a:xfrm>
        <a:custGeom>
          <a:avLst/>
          <a:gdLst/>
          <a:ahLst/>
          <a:cxnLst/>
          <a:rect l="0" t="0" r="0" b="0"/>
          <a:pathLst>
            <a:path>
              <a:moveTo>
                <a:pt x="45720" y="0"/>
              </a:moveTo>
              <a:lnTo>
                <a:pt x="45720" y="342351"/>
              </a:lnTo>
              <a:lnTo>
                <a:pt x="137013" y="34235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28FA59-8B29-AF41-BCF4-441C5137FFEC}">
      <dsp:nvSpPr>
        <dsp:cNvPr id="0" name=""/>
        <dsp:cNvSpPr/>
      </dsp:nvSpPr>
      <dsp:spPr>
        <a:xfrm>
          <a:off x="5165447" y="57131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Program Comprehension</a:t>
          </a:r>
          <a:endParaRPr lang="en-US" sz="700" kern="1200" dirty="0"/>
        </a:p>
      </dsp:txBody>
      <dsp:txXfrm>
        <a:off x="5178817" y="584680"/>
        <a:ext cx="703610" cy="429729"/>
      </dsp:txXfrm>
    </dsp:sp>
    <dsp:sp modelId="{1584B780-BDF8-E544-98D9-882FAE041083}">
      <dsp:nvSpPr>
        <dsp:cNvPr id="0" name=""/>
        <dsp:cNvSpPr/>
      </dsp:nvSpPr>
      <dsp:spPr>
        <a:xfrm>
          <a:off x="5028433" y="457193"/>
          <a:ext cx="91440" cy="912938"/>
        </a:xfrm>
        <a:custGeom>
          <a:avLst/>
          <a:gdLst/>
          <a:ahLst/>
          <a:cxnLst/>
          <a:rect l="0" t="0" r="0" b="0"/>
          <a:pathLst>
            <a:path>
              <a:moveTo>
                <a:pt x="45720" y="0"/>
              </a:moveTo>
              <a:lnTo>
                <a:pt x="45720" y="912938"/>
              </a:lnTo>
              <a:lnTo>
                <a:pt x="137013" y="912938"/>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0CA148-F13F-DA46-882F-EF7D7CBDB441}">
      <dsp:nvSpPr>
        <dsp:cNvPr id="0" name=""/>
        <dsp:cNvSpPr/>
      </dsp:nvSpPr>
      <dsp:spPr>
        <a:xfrm>
          <a:off x="5165447" y="1141897"/>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Reengineering</a:t>
          </a:r>
          <a:endParaRPr lang="en-US" sz="700" kern="1200" dirty="0"/>
        </a:p>
      </dsp:txBody>
      <dsp:txXfrm>
        <a:off x="5178817" y="1155267"/>
        <a:ext cx="703610" cy="429729"/>
      </dsp:txXfrm>
    </dsp:sp>
    <dsp:sp modelId="{8DF124CD-F40F-C745-B8EA-6522F983D7D8}">
      <dsp:nvSpPr>
        <dsp:cNvPr id="0" name=""/>
        <dsp:cNvSpPr/>
      </dsp:nvSpPr>
      <dsp:spPr>
        <a:xfrm>
          <a:off x="5028433" y="457193"/>
          <a:ext cx="91440" cy="1483524"/>
        </a:xfrm>
        <a:custGeom>
          <a:avLst/>
          <a:gdLst/>
          <a:ahLst/>
          <a:cxnLst/>
          <a:rect l="0" t="0" r="0" b="0"/>
          <a:pathLst>
            <a:path>
              <a:moveTo>
                <a:pt x="45720" y="0"/>
              </a:moveTo>
              <a:lnTo>
                <a:pt x="45720" y="1483524"/>
              </a:lnTo>
              <a:lnTo>
                <a:pt x="137013" y="1483524"/>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80074D-BA89-0D4E-A2C5-606EEA8A7F79}">
      <dsp:nvSpPr>
        <dsp:cNvPr id="0" name=""/>
        <dsp:cNvSpPr/>
      </dsp:nvSpPr>
      <dsp:spPr>
        <a:xfrm>
          <a:off x="5165447" y="1712483"/>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Reverse Engineering</a:t>
          </a:r>
          <a:endParaRPr lang="en-US" sz="700" kern="1200" dirty="0"/>
        </a:p>
      </dsp:txBody>
      <dsp:txXfrm>
        <a:off x="5178817" y="1725853"/>
        <a:ext cx="703610" cy="429729"/>
      </dsp:txXfrm>
    </dsp:sp>
    <dsp:sp modelId="{D041AD74-4D31-E944-AB9F-2AAB0815AF15}">
      <dsp:nvSpPr>
        <dsp:cNvPr id="0" name=""/>
        <dsp:cNvSpPr/>
      </dsp:nvSpPr>
      <dsp:spPr>
        <a:xfrm>
          <a:off x="5028433" y="457193"/>
          <a:ext cx="91440" cy="2054111"/>
        </a:xfrm>
        <a:custGeom>
          <a:avLst/>
          <a:gdLst/>
          <a:ahLst/>
          <a:cxnLst/>
          <a:rect l="0" t="0" r="0" b="0"/>
          <a:pathLst>
            <a:path>
              <a:moveTo>
                <a:pt x="45720" y="0"/>
              </a:moveTo>
              <a:lnTo>
                <a:pt x="45720" y="2054111"/>
              </a:lnTo>
              <a:lnTo>
                <a:pt x="137013" y="2054111"/>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208AAA9-1A94-0548-B8FC-FA123E50CB47}">
      <dsp:nvSpPr>
        <dsp:cNvPr id="0" name=""/>
        <dsp:cNvSpPr/>
      </dsp:nvSpPr>
      <dsp:spPr>
        <a:xfrm>
          <a:off x="5165447" y="2283070"/>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Migration</a:t>
          </a:r>
          <a:endParaRPr lang="en-US" sz="700" kern="1200" dirty="0"/>
        </a:p>
      </dsp:txBody>
      <dsp:txXfrm>
        <a:off x="5178817" y="2296440"/>
        <a:ext cx="703610" cy="429729"/>
      </dsp:txXfrm>
    </dsp:sp>
    <dsp:sp modelId="{96913FCD-C6CB-3E48-A960-917A49A0631C}">
      <dsp:nvSpPr>
        <dsp:cNvPr id="0" name=""/>
        <dsp:cNvSpPr/>
      </dsp:nvSpPr>
      <dsp:spPr>
        <a:xfrm>
          <a:off x="5028433" y="457193"/>
          <a:ext cx="91440" cy="2624697"/>
        </a:xfrm>
        <a:custGeom>
          <a:avLst/>
          <a:gdLst/>
          <a:ahLst/>
          <a:cxnLst/>
          <a:rect l="0" t="0" r="0" b="0"/>
          <a:pathLst>
            <a:path>
              <a:moveTo>
                <a:pt x="45720" y="0"/>
              </a:moveTo>
              <a:lnTo>
                <a:pt x="45720" y="2624697"/>
              </a:lnTo>
              <a:lnTo>
                <a:pt x="137013" y="2624697"/>
              </a:lnTo>
            </a:path>
          </a:pathLst>
        </a:cu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999955-740D-9946-A8CF-C2AF72C9E0FA}">
      <dsp:nvSpPr>
        <dsp:cNvPr id="0" name=""/>
        <dsp:cNvSpPr/>
      </dsp:nvSpPr>
      <dsp:spPr>
        <a:xfrm>
          <a:off x="5165447" y="2853656"/>
          <a:ext cx="730350" cy="456469"/>
        </a:xfrm>
        <a:prstGeom prst="roundRect">
          <a:avLst>
            <a:gd name="adj" fmla="val 10000"/>
          </a:avLst>
        </a:prstGeom>
        <a:solidFill>
          <a:schemeClr val="lt1">
            <a:alpha val="9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 tIns="8890" rIns="13335" bIns="8890" numCol="1" spcCol="1270" anchor="ctr" anchorCtr="0">
          <a:noAutofit/>
        </a:bodyPr>
        <a:lstStyle/>
        <a:p>
          <a:pPr lvl="0" algn="ctr" defTabSz="311150">
            <a:lnSpc>
              <a:spcPct val="90000"/>
            </a:lnSpc>
            <a:spcBef>
              <a:spcPct val="0"/>
            </a:spcBef>
            <a:spcAft>
              <a:spcPct val="35000"/>
            </a:spcAft>
          </a:pPr>
          <a:r>
            <a:rPr lang="en-US" sz="700" kern="1200" dirty="0" smtClean="0"/>
            <a:t>Retirement</a:t>
          </a:r>
          <a:endParaRPr lang="en-US" sz="700" kern="1200" dirty="0"/>
        </a:p>
      </dsp:txBody>
      <dsp:txXfrm>
        <a:off x="5178817" y="2867026"/>
        <a:ext cx="703610" cy="429729"/>
      </dsp:txXfrm>
    </dsp:sp>
    <dsp:sp modelId="{144BFBCD-8F47-934F-82C3-E4E5ABFA92A5}">
      <dsp:nvSpPr>
        <dsp:cNvPr id="0" name=""/>
        <dsp:cNvSpPr/>
      </dsp:nvSpPr>
      <dsp:spPr>
        <a:xfrm>
          <a:off x="6124032" y="724"/>
          <a:ext cx="912938" cy="4564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a:lnSpc>
              <a:spcPct val="90000"/>
            </a:lnSpc>
            <a:spcBef>
              <a:spcPct val="0"/>
            </a:spcBef>
            <a:spcAft>
              <a:spcPct val="35000"/>
            </a:spcAft>
          </a:pPr>
          <a:r>
            <a:rPr lang="en-US" sz="1000" kern="1200" dirty="0" smtClean="0"/>
            <a:t>Software Maintenance Tools</a:t>
          </a:r>
          <a:endParaRPr lang="en-US" sz="1000" kern="1200" dirty="0"/>
        </a:p>
      </dsp:txBody>
      <dsp:txXfrm>
        <a:off x="6137402" y="14094"/>
        <a:ext cx="886198" cy="4297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3B305-C8A8-1A4B-98C7-EE1F695FC029}" type="datetimeFigureOut">
              <a:rPr lang="en-US" smtClean="0"/>
              <a:t>3/28/16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FF357-846C-A442-8504-7236D1A108B4}" type="slidenum">
              <a:rPr lang="en-US" smtClean="0"/>
              <a:t>‹#›</a:t>
            </a:fld>
            <a:endParaRPr lang="en-US"/>
          </a:p>
        </p:txBody>
      </p:sp>
    </p:spTree>
    <p:extLst>
      <p:ext uri="{BB962C8B-B14F-4D97-AF65-F5344CB8AC3E}">
        <p14:creationId xmlns:p14="http://schemas.microsoft.com/office/powerpoint/2010/main" val="333378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Modern Software</a:t>
            </a:r>
            <a:r>
              <a:rPr lang="en-US" baseline="0" dirty="0" smtClean="0"/>
              <a:t> Development Using Java</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12</a:t>
            </a:fld>
            <a:endParaRPr lang="en-US"/>
          </a:p>
        </p:txBody>
      </p:sp>
    </p:spTree>
    <p:extLst>
      <p:ext uri="{BB962C8B-B14F-4D97-AF65-F5344CB8AC3E}">
        <p14:creationId xmlns:p14="http://schemas.microsoft.com/office/powerpoint/2010/main" val="2109767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IEEE 12207-2008</a:t>
            </a:r>
          </a:p>
        </p:txBody>
      </p:sp>
      <p:sp>
        <p:nvSpPr>
          <p:cNvPr id="4" name="Slide Number Placeholder 3"/>
          <p:cNvSpPr>
            <a:spLocks noGrp="1"/>
          </p:cNvSpPr>
          <p:nvPr>
            <p:ph type="sldNum" sz="quarter" idx="10"/>
          </p:nvPr>
        </p:nvSpPr>
        <p:spPr/>
        <p:txBody>
          <a:bodyPr/>
          <a:lstStyle/>
          <a:p>
            <a:fld id="{EEFFF357-846C-A442-8504-7236D1A108B4}" type="slidenum">
              <a:rPr lang="en-US" smtClean="0"/>
              <a:t>35</a:t>
            </a:fld>
            <a:endParaRPr lang="en-US"/>
          </a:p>
        </p:txBody>
      </p:sp>
    </p:spTree>
    <p:extLst>
      <p:ext uri="{BB962C8B-B14F-4D97-AF65-F5344CB8AC3E}">
        <p14:creationId xmlns:p14="http://schemas.microsoft.com/office/powerpoint/2010/main" val="93600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agile.csc.ncsu.edu</a:t>
            </a:r>
            <a:r>
              <a:rPr lang="en-US" dirty="0" smtClean="0"/>
              <a:t>/</a:t>
            </a:r>
            <a:r>
              <a:rPr lang="en-US" dirty="0" err="1" smtClean="0"/>
              <a:t>SEMaterials</a:t>
            </a:r>
            <a:r>
              <a:rPr lang="en-US" dirty="0" smtClean="0"/>
              <a:t>/</a:t>
            </a:r>
            <a:r>
              <a:rPr lang="en-US" dirty="0" err="1" smtClean="0"/>
              <a:t>MaintenanceRefactoring.pdf</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42</a:t>
            </a:fld>
            <a:endParaRPr lang="en-US"/>
          </a:p>
        </p:txBody>
      </p:sp>
    </p:spTree>
    <p:extLst>
      <p:ext uri="{BB962C8B-B14F-4D97-AF65-F5344CB8AC3E}">
        <p14:creationId xmlns:p14="http://schemas.microsoft.com/office/powerpoint/2010/main" val="45564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blog.codinghorror.com</a:t>
            </a:r>
            <a:r>
              <a:rPr lang="en-US" dirty="0" smtClean="0"/>
              <a:t>/the-noble-art-of-maintenance-programming/</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43</a:t>
            </a:fld>
            <a:endParaRPr lang="en-US"/>
          </a:p>
        </p:txBody>
      </p:sp>
    </p:spTree>
    <p:extLst>
      <p:ext uri="{BB962C8B-B14F-4D97-AF65-F5344CB8AC3E}">
        <p14:creationId xmlns:p14="http://schemas.microsoft.com/office/powerpoint/2010/main" val="894162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Schach</a:t>
            </a:r>
            <a:r>
              <a:rPr lang="en-US" dirty="0" smtClean="0"/>
              <a:t>,</a:t>
            </a:r>
            <a:r>
              <a:rPr lang="en-US" baseline="0" dirty="0" smtClean="0"/>
              <a:t> p. 11</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46</a:t>
            </a:fld>
            <a:endParaRPr lang="en-US"/>
          </a:p>
        </p:txBody>
      </p:sp>
    </p:spTree>
    <p:extLst>
      <p:ext uri="{BB962C8B-B14F-4D97-AF65-F5344CB8AC3E}">
        <p14:creationId xmlns:p14="http://schemas.microsoft.com/office/powerpoint/2010/main" val="338779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Schach</a:t>
            </a:r>
            <a:r>
              <a:rPr lang="en-US" dirty="0" smtClean="0"/>
              <a:t>, p. 14</a:t>
            </a:r>
          </a:p>
          <a:p>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47</a:t>
            </a:fld>
            <a:endParaRPr lang="en-US"/>
          </a:p>
        </p:txBody>
      </p:sp>
    </p:spTree>
    <p:extLst>
      <p:ext uri="{BB962C8B-B14F-4D97-AF65-F5344CB8AC3E}">
        <p14:creationId xmlns:p14="http://schemas.microsoft.com/office/powerpoint/2010/main" val="192992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Commitment, system-specific knowledge, and cost (source: B.S. Blanchard &amp; W.J. </a:t>
            </a:r>
            <a:r>
              <a:rPr lang="en-US" sz="1200" kern="1200" dirty="0" err="1" smtClean="0">
                <a:solidFill>
                  <a:schemeClr val="tx1"/>
                </a:solidFill>
                <a:latin typeface="+mn-lt"/>
                <a:ea typeface="+mn-ea"/>
                <a:cs typeface="+mn-cs"/>
              </a:rPr>
              <a:t>Fabrycky</a:t>
            </a:r>
            <a:r>
              <a:rPr lang="en-US" sz="1200" kern="1200" dirty="0" smtClean="0">
                <a:solidFill>
                  <a:schemeClr val="tx1"/>
                </a:solidFill>
                <a:latin typeface="+mn-lt"/>
                <a:ea typeface="+mn-ea"/>
                <a:cs typeface="+mn-cs"/>
              </a:rPr>
              <a:t>, Systems Engineering and Analysis, 3rd Ed., Prentice Hall, 1998, Figure</a:t>
            </a:r>
            <a:r>
              <a:rPr lang="en-US" sz="1200" kern="1200" baseline="0" dirty="0" smtClean="0">
                <a:solidFill>
                  <a:schemeClr val="tx1"/>
                </a:solidFill>
                <a:latin typeface="+mn-lt"/>
                <a:ea typeface="+mn-ea"/>
                <a:cs typeface="+mn-cs"/>
              </a:rPr>
              <a:t> 2.11)</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48</a:t>
            </a:fld>
            <a:endParaRPr lang="en-US"/>
          </a:p>
        </p:txBody>
      </p:sp>
    </p:spTree>
    <p:extLst>
      <p:ext uri="{BB962C8B-B14F-4D97-AF65-F5344CB8AC3E}">
        <p14:creationId xmlns:p14="http://schemas.microsoft.com/office/powerpoint/2010/main" val="306673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Total cost visibility (source: B.S. Blanchard &amp; W.J. </a:t>
            </a:r>
            <a:r>
              <a:rPr lang="en-US" sz="1200" kern="1200" dirty="0" err="1" smtClean="0">
                <a:solidFill>
                  <a:schemeClr val="tx1"/>
                </a:solidFill>
                <a:latin typeface="+mn-lt"/>
                <a:ea typeface="+mn-ea"/>
                <a:cs typeface="+mn-cs"/>
              </a:rPr>
              <a:t>Fabrycky</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Systems Engineering and Analysis, 3rd Ed., Prentice Hall, NJ, 1998, Figure 17.2)</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49</a:t>
            </a:fld>
            <a:endParaRPr lang="en-US"/>
          </a:p>
        </p:txBody>
      </p:sp>
    </p:spTree>
    <p:extLst>
      <p:ext uri="{BB962C8B-B14F-4D97-AF65-F5344CB8AC3E}">
        <p14:creationId xmlns:p14="http://schemas.microsoft.com/office/powerpoint/2010/main" val="80903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SWEBOK</a:t>
            </a:r>
            <a:r>
              <a:rPr lang="en-US" baseline="0" dirty="0" smtClean="0"/>
              <a:t>v3.pdf, p. 5-4</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59</a:t>
            </a:fld>
            <a:endParaRPr lang="en-US"/>
          </a:p>
        </p:txBody>
      </p:sp>
    </p:spTree>
    <p:extLst>
      <p:ext uri="{BB962C8B-B14F-4D97-AF65-F5344CB8AC3E}">
        <p14:creationId xmlns:p14="http://schemas.microsoft.com/office/powerpoint/2010/main" val="2076269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agile.csc.ncsu.edu</a:t>
            </a:r>
            <a:r>
              <a:rPr lang="en-US" dirty="0" smtClean="0"/>
              <a:t>/</a:t>
            </a:r>
            <a:r>
              <a:rPr lang="en-US" dirty="0" err="1" smtClean="0"/>
              <a:t>SEMaterials</a:t>
            </a:r>
            <a:r>
              <a:rPr lang="en-US" dirty="0" smtClean="0"/>
              <a:t>/</a:t>
            </a:r>
            <a:r>
              <a:rPr lang="en-US" dirty="0" err="1" smtClean="0"/>
              <a:t>MaintenanceRefactoring.pdf</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60</a:t>
            </a:fld>
            <a:endParaRPr lang="en-US"/>
          </a:p>
        </p:txBody>
      </p:sp>
    </p:spTree>
    <p:extLst>
      <p:ext uri="{BB962C8B-B14F-4D97-AF65-F5344CB8AC3E}">
        <p14:creationId xmlns:p14="http://schemas.microsoft.com/office/powerpoint/2010/main" val="29787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SWEBOKv3.pdf,</a:t>
            </a:r>
            <a:r>
              <a:rPr lang="en-US" baseline="0" dirty="0" smtClean="0"/>
              <a:t> p. 5-2</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61</a:t>
            </a:fld>
            <a:endParaRPr lang="en-US"/>
          </a:p>
        </p:txBody>
      </p:sp>
    </p:spTree>
    <p:extLst>
      <p:ext uri="{BB962C8B-B14F-4D97-AF65-F5344CB8AC3E}">
        <p14:creationId xmlns:p14="http://schemas.microsoft.com/office/powerpoint/2010/main" val="34569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www.mralancooper.com</a:t>
            </a:r>
            <a:r>
              <a:rPr lang="en-US" dirty="0" smtClean="0"/>
              <a:t>/software-craftsmanship/</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15</a:t>
            </a:fld>
            <a:endParaRPr lang="en-US"/>
          </a:p>
        </p:txBody>
      </p:sp>
    </p:spTree>
    <p:extLst>
      <p:ext uri="{BB962C8B-B14F-4D97-AF65-F5344CB8AC3E}">
        <p14:creationId xmlns:p14="http://schemas.microsoft.com/office/powerpoint/2010/main" val="438605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21</a:t>
            </a:fld>
            <a:endParaRPr lang="en-US"/>
          </a:p>
        </p:txBody>
      </p:sp>
    </p:spTree>
    <p:extLst>
      <p:ext uri="{BB962C8B-B14F-4D97-AF65-F5344CB8AC3E}">
        <p14:creationId xmlns:p14="http://schemas.microsoft.com/office/powerpoint/2010/main" val="24845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Futrell</a:t>
            </a:r>
            <a:r>
              <a:rPr lang="en-US" dirty="0" smtClean="0"/>
              <a:t>,</a:t>
            </a:r>
            <a:r>
              <a:rPr lang="en-US" baseline="0" dirty="0" smtClean="0"/>
              <a:t> Shafer, and Shafer. Quality Software Project Management.</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23</a:t>
            </a:fld>
            <a:endParaRPr lang="en-US"/>
          </a:p>
        </p:txBody>
      </p:sp>
    </p:spTree>
    <p:extLst>
      <p:ext uri="{BB962C8B-B14F-4D97-AF65-F5344CB8AC3E}">
        <p14:creationId xmlns:p14="http://schemas.microsoft.com/office/powerpoint/2010/main" val="205073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Futrell</a:t>
            </a:r>
            <a:r>
              <a:rPr lang="en-US" dirty="0" smtClean="0"/>
              <a:t>,</a:t>
            </a:r>
            <a:r>
              <a:rPr lang="en-US" baseline="0" dirty="0" smtClean="0"/>
              <a:t> Shafer, and Shafer. Quality Software Project Management.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24</a:t>
            </a:fld>
            <a:endParaRPr lang="en-US"/>
          </a:p>
        </p:txBody>
      </p:sp>
    </p:spTree>
    <p:extLst>
      <p:ext uri="{BB962C8B-B14F-4D97-AF65-F5344CB8AC3E}">
        <p14:creationId xmlns:p14="http://schemas.microsoft.com/office/powerpoint/2010/main" val="122720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www.slideshare.net</a:t>
            </a:r>
            <a:r>
              <a:rPr lang="en-US" dirty="0" smtClean="0"/>
              <a:t>/NASAPMC/</a:t>
            </a:r>
            <a:r>
              <a:rPr lang="en-US" dirty="0" err="1" smtClean="0"/>
              <a:t>kellyjcrumbleyt</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25</a:t>
            </a:fld>
            <a:endParaRPr lang="en-US"/>
          </a:p>
        </p:txBody>
      </p:sp>
    </p:spTree>
    <p:extLst>
      <p:ext uri="{BB962C8B-B14F-4D97-AF65-F5344CB8AC3E}">
        <p14:creationId xmlns:p14="http://schemas.microsoft.com/office/powerpoint/2010/main" val="43797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Scott</a:t>
            </a:r>
            <a:r>
              <a:rPr lang="en-US" baseline="0" dirty="0" smtClean="0"/>
              <a:t> Ambler, </a:t>
            </a:r>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29</a:t>
            </a:fld>
            <a:endParaRPr lang="en-US"/>
          </a:p>
        </p:txBody>
      </p:sp>
    </p:spTree>
    <p:extLst>
      <p:ext uri="{BB962C8B-B14F-4D97-AF65-F5344CB8AC3E}">
        <p14:creationId xmlns:p14="http://schemas.microsoft.com/office/powerpoint/2010/main" val="1121134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IEEE 12207-2008</a:t>
            </a:r>
          </a:p>
          <a:p>
            <a:endParaRPr lang="en-US" dirty="0"/>
          </a:p>
        </p:txBody>
      </p:sp>
      <p:sp>
        <p:nvSpPr>
          <p:cNvPr id="4" name="Slide Number Placeholder 3"/>
          <p:cNvSpPr>
            <a:spLocks noGrp="1"/>
          </p:cNvSpPr>
          <p:nvPr>
            <p:ph type="sldNum" sz="quarter" idx="10"/>
          </p:nvPr>
        </p:nvSpPr>
        <p:spPr/>
        <p:txBody>
          <a:bodyPr/>
          <a:lstStyle/>
          <a:p>
            <a:fld id="{EEFFF357-846C-A442-8504-7236D1A108B4}" type="slidenum">
              <a:rPr lang="en-US" smtClean="0"/>
              <a:t>33</a:t>
            </a:fld>
            <a:endParaRPr lang="en-US"/>
          </a:p>
        </p:txBody>
      </p:sp>
    </p:spTree>
    <p:extLst>
      <p:ext uri="{BB962C8B-B14F-4D97-AF65-F5344CB8AC3E}">
        <p14:creationId xmlns:p14="http://schemas.microsoft.com/office/powerpoint/2010/main" val="1056452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IEEE 12207-2008</a:t>
            </a:r>
          </a:p>
        </p:txBody>
      </p:sp>
      <p:sp>
        <p:nvSpPr>
          <p:cNvPr id="4" name="Slide Number Placeholder 3"/>
          <p:cNvSpPr>
            <a:spLocks noGrp="1"/>
          </p:cNvSpPr>
          <p:nvPr>
            <p:ph type="sldNum" sz="quarter" idx="10"/>
          </p:nvPr>
        </p:nvSpPr>
        <p:spPr/>
        <p:txBody>
          <a:bodyPr/>
          <a:lstStyle/>
          <a:p>
            <a:fld id="{EEFFF357-846C-A442-8504-7236D1A108B4}" type="slidenum">
              <a:rPr lang="en-US" smtClean="0"/>
              <a:t>34</a:t>
            </a:fld>
            <a:endParaRPr lang="en-US"/>
          </a:p>
        </p:txBody>
      </p:sp>
    </p:spTree>
    <p:extLst>
      <p:ext uri="{BB962C8B-B14F-4D97-AF65-F5344CB8AC3E}">
        <p14:creationId xmlns:p14="http://schemas.microsoft.com/office/powerpoint/2010/main" val="146665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3/28/16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IT 372!</a:t>
            </a:r>
            <a:endParaRPr lang="en-US" dirty="0"/>
          </a:p>
        </p:txBody>
      </p:sp>
      <p:pic>
        <p:nvPicPr>
          <p:cNvPr id="4" name="Content Placeholder 3"/>
          <p:cNvPicPr>
            <a:picLocks noGrp="1" noChangeAspect="1"/>
          </p:cNvPicPr>
          <p:nvPr>
            <p:ph idx="1"/>
          </p:nvPr>
        </p:nvPicPr>
        <p:blipFill>
          <a:blip r:embed="rId2"/>
          <a:stretch>
            <a:fillRect/>
          </a:stretch>
        </p:blipFill>
        <p:spPr>
          <a:xfrm>
            <a:off x="780075" y="1414688"/>
            <a:ext cx="6761156" cy="5070867"/>
          </a:xfrm>
          <a:prstGeom prst="rect">
            <a:avLst/>
          </a:prstGeom>
        </p:spPr>
      </p:pic>
    </p:spTree>
    <p:extLst>
      <p:ext uri="{BB962C8B-B14F-4D97-AF65-F5344CB8AC3E}">
        <p14:creationId xmlns:p14="http://schemas.microsoft.com/office/powerpoint/2010/main" val="168154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Software Engineer:</a:t>
            </a:r>
          </a:p>
          <a:p>
            <a:pPr lvl="1"/>
            <a:r>
              <a:rPr lang="en-US" dirty="0" smtClean="0"/>
              <a:t>Is an engineer</a:t>
            </a:r>
          </a:p>
          <a:p>
            <a:pPr lvl="1"/>
            <a:r>
              <a:rPr lang="en-US" dirty="0" smtClean="0"/>
              <a:t>Rarely works in isolation</a:t>
            </a:r>
          </a:p>
          <a:p>
            <a:pPr lvl="1"/>
            <a:r>
              <a:rPr lang="en-US" dirty="0" smtClean="0"/>
              <a:t>Is responsible for their actions</a:t>
            </a:r>
          </a:p>
          <a:p>
            <a:r>
              <a:rPr lang="en-US" dirty="0" smtClean="0"/>
              <a:t>Engineering (definition by Webster)</a:t>
            </a:r>
          </a:p>
          <a:p>
            <a:pPr lvl="1"/>
            <a:r>
              <a:rPr lang="en-US" dirty="0" smtClean="0"/>
              <a:t>The science concerned with putting scientific knowledge to practical uses.</a:t>
            </a:r>
          </a:p>
          <a:p>
            <a:r>
              <a:rPr lang="en-US" dirty="0" smtClean="0"/>
              <a:t>Engineering versus science:</a:t>
            </a:r>
          </a:p>
          <a:p>
            <a:pPr lvl="1"/>
            <a:r>
              <a:rPr lang="en-US" dirty="0"/>
              <a:t>Production, practical, quality, maintenance, reuse, standards, teams, management, etc.</a:t>
            </a:r>
          </a:p>
          <a:p>
            <a:r>
              <a:rPr lang="en-US" dirty="0" smtClean="0"/>
              <a:t>Compare building software with:</a:t>
            </a:r>
          </a:p>
          <a:p>
            <a:pPr lvl="1"/>
            <a:r>
              <a:rPr lang="en-US" dirty="0" smtClean="0"/>
              <a:t>Building bridges</a:t>
            </a:r>
          </a:p>
          <a:p>
            <a:pPr lvl="1"/>
            <a:r>
              <a:rPr lang="en-US" dirty="0" smtClean="0"/>
              <a:t>Building airplanes</a:t>
            </a:r>
            <a:endParaRPr lang="en-US" dirty="0"/>
          </a:p>
        </p:txBody>
      </p:sp>
    </p:spTree>
    <p:extLst>
      <p:ext uri="{BB962C8B-B14F-4D97-AF65-F5344CB8AC3E}">
        <p14:creationId xmlns:p14="http://schemas.microsoft.com/office/powerpoint/2010/main" val="191253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to Think About It</a:t>
            </a:r>
            <a:endParaRPr lang="en-US" dirty="0"/>
          </a:p>
        </p:txBody>
      </p:sp>
      <p:sp>
        <p:nvSpPr>
          <p:cNvPr id="3" name="Content Placeholder 2"/>
          <p:cNvSpPr>
            <a:spLocks noGrp="1"/>
          </p:cNvSpPr>
          <p:nvPr>
            <p:ph idx="1"/>
          </p:nvPr>
        </p:nvSpPr>
        <p:spPr/>
        <p:txBody>
          <a:bodyPr/>
          <a:lstStyle/>
          <a:p>
            <a:r>
              <a:rPr lang="en-US" dirty="0" smtClean="0"/>
              <a:t>Build a bridge to cross a small creek</a:t>
            </a:r>
          </a:p>
          <a:p>
            <a:pPr lvl="1"/>
            <a:r>
              <a:rPr lang="en-US" dirty="0" smtClean="0"/>
              <a:t>Cut down a tree. Drop a board across it.</a:t>
            </a:r>
          </a:p>
          <a:p>
            <a:r>
              <a:rPr lang="en-US" dirty="0" smtClean="0"/>
              <a:t>Build a bridge across the Tacoma Narrows</a:t>
            </a:r>
          </a:p>
          <a:p>
            <a:pPr lvl="1"/>
            <a:r>
              <a:rPr lang="en-US" dirty="0" smtClean="0"/>
              <a:t>Need a big tree?!</a:t>
            </a:r>
          </a:p>
          <a:p>
            <a:r>
              <a:rPr lang="en-US" dirty="0" smtClean="0"/>
              <a:t>What’s different?</a:t>
            </a:r>
          </a:p>
          <a:p>
            <a:pPr lvl="1"/>
            <a:r>
              <a:rPr lang="en-US" dirty="0" smtClean="0"/>
              <a:t>Size of project matters</a:t>
            </a:r>
          </a:p>
          <a:p>
            <a:pPr lvl="1"/>
            <a:r>
              <a:rPr lang="en-US" dirty="0" smtClean="0"/>
              <a:t>Number of people involved</a:t>
            </a:r>
          </a:p>
          <a:p>
            <a:pPr lvl="1"/>
            <a:r>
              <a:rPr lang="en-US" dirty="0" smtClean="0"/>
              <a:t>How long does it have to last?</a:t>
            </a:r>
          </a:p>
          <a:p>
            <a:pPr lvl="1"/>
            <a:r>
              <a:rPr lang="en-US" dirty="0" smtClean="0"/>
              <a:t>Risk</a:t>
            </a:r>
          </a:p>
          <a:p>
            <a:pPr lvl="1"/>
            <a:r>
              <a:rPr lang="en-US" dirty="0" smtClean="0"/>
              <a:t>Economics</a:t>
            </a:r>
            <a:endParaRPr lang="en-US" dirty="0"/>
          </a:p>
        </p:txBody>
      </p:sp>
    </p:spTree>
    <p:extLst>
      <p:ext uri="{BB962C8B-B14F-4D97-AF65-F5344CB8AC3E}">
        <p14:creationId xmlns:p14="http://schemas.microsoft.com/office/powerpoint/2010/main" val="128368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Big Program?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5808274"/>
              </p:ext>
            </p:extLst>
          </p:nvPr>
        </p:nvGraphicFramePr>
        <p:xfrm>
          <a:off x="677863" y="2160588"/>
          <a:ext cx="8596312" cy="286512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r>
                        <a:rPr lang="en-US" dirty="0" smtClean="0"/>
                        <a:t>Category</a:t>
                      </a:r>
                      <a:endParaRPr lang="en-US" dirty="0"/>
                    </a:p>
                  </a:txBody>
                  <a:tcPr/>
                </a:tc>
                <a:tc>
                  <a:txBody>
                    <a:bodyPr/>
                    <a:lstStyle/>
                    <a:p>
                      <a:r>
                        <a:rPr lang="en-US" dirty="0" smtClean="0"/>
                        <a:t>Programmers</a:t>
                      </a:r>
                      <a:endParaRPr lang="en-US" dirty="0"/>
                    </a:p>
                  </a:txBody>
                  <a:tcPr/>
                </a:tc>
                <a:tc>
                  <a:txBody>
                    <a:bodyPr/>
                    <a:lstStyle/>
                    <a:p>
                      <a:r>
                        <a:rPr lang="en-US" dirty="0" smtClean="0"/>
                        <a:t>Duration</a:t>
                      </a:r>
                      <a:endParaRPr lang="en-US" dirty="0"/>
                    </a:p>
                  </a:txBody>
                  <a:tcPr/>
                </a:tc>
                <a:tc>
                  <a:txBody>
                    <a:bodyPr/>
                    <a:lstStyle/>
                    <a:p>
                      <a:r>
                        <a:rPr lang="en-US" dirty="0" smtClean="0"/>
                        <a:t>Product Size (Lines</a:t>
                      </a:r>
                      <a:r>
                        <a:rPr lang="en-US" baseline="0" dirty="0" smtClean="0"/>
                        <a:t> of Code)</a:t>
                      </a:r>
                      <a:endParaRPr lang="en-US" dirty="0"/>
                    </a:p>
                  </a:txBody>
                  <a:tcPr/>
                </a:tc>
              </a:tr>
              <a:tr h="370840">
                <a:tc>
                  <a:txBody>
                    <a:bodyPr/>
                    <a:lstStyle/>
                    <a:p>
                      <a:r>
                        <a:rPr lang="en-US" dirty="0" smtClean="0"/>
                        <a:t>Trivial</a:t>
                      </a:r>
                      <a:endParaRPr lang="en-US" dirty="0"/>
                    </a:p>
                  </a:txBody>
                  <a:tcPr/>
                </a:tc>
                <a:tc>
                  <a:txBody>
                    <a:bodyPr/>
                    <a:lstStyle/>
                    <a:p>
                      <a:r>
                        <a:rPr lang="en-US" dirty="0" smtClean="0"/>
                        <a:t>1</a:t>
                      </a:r>
                      <a:endParaRPr lang="en-US" dirty="0"/>
                    </a:p>
                  </a:txBody>
                  <a:tcPr/>
                </a:tc>
                <a:tc>
                  <a:txBody>
                    <a:bodyPr/>
                    <a:lstStyle/>
                    <a:p>
                      <a:r>
                        <a:rPr lang="en-US" dirty="0" smtClean="0"/>
                        <a:t>1 - 4</a:t>
                      </a:r>
                      <a:r>
                        <a:rPr lang="en-US" baseline="0" dirty="0" smtClean="0"/>
                        <a:t> weeks</a:t>
                      </a:r>
                      <a:endParaRPr lang="en-US" dirty="0"/>
                    </a:p>
                  </a:txBody>
                  <a:tcPr/>
                </a:tc>
                <a:tc>
                  <a:txBody>
                    <a:bodyPr/>
                    <a:lstStyle/>
                    <a:p>
                      <a:r>
                        <a:rPr lang="en-US" dirty="0" smtClean="0"/>
                        <a:t>&lt; 500</a:t>
                      </a:r>
                      <a:endParaRPr lang="en-US" dirty="0"/>
                    </a:p>
                  </a:txBody>
                  <a:tcPr/>
                </a:tc>
              </a:tr>
              <a:tr h="370840">
                <a:tc>
                  <a:txBody>
                    <a:bodyPr/>
                    <a:lstStyle/>
                    <a:p>
                      <a:r>
                        <a:rPr lang="en-US" dirty="0" smtClean="0"/>
                        <a:t>Small</a:t>
                      </a:r>
                      <a:endParaRPr lang="en-US" dirty="0"/>
                    </a:p>
                  </a:txBody>
                  <a:tcPr/>
                </a:tc>
                <a:tc>
                  <a:txBody>
                    <a:bodyPr/>
                    <a:lstStyle/>
                    <a:p>
                      <a:r>
                        <a:rPr lang="en-US" dirty="0" smtClean="0"/>
                        <a:t>1 - 2</a:t>
                      </a:r>
                      <a:endParaRPr lang="en-US" dirty="0"/>
                    </a:p>
                  </a:txBody>
                  <a:tcPr/>
                </a:tc>
                <a:tc>
                  <a:txBody>
                    <a:bodyPr/>
                    <a:lstStyle/>
                    <a:p>
                      <a:r>
                        <a:rPr lang="en-US" dirty="0" smtClean="0"/>
                        <a:t>1 - 6 months</a:t>
                      </a:r>
                      <a:endParaRPr lang="en-US" dirty="0"/>
                    </a:p>
                  </a:txBody>
                  <a:tcPr/>
                </a:tc>
                <a:tc>
                  <a:txBody>
                    <a:bodyPr/>
                    <a:lstStyle/>
                    <a:p>
                      <a:r>
                        <a:rPr lang="en-US" dirty="0" smtClean="0"/>
                        <a:t>500 – 3,000</a:t>
                      </a:r>
                      <a:endParaRPr lang="en-US" dirty="0"/>
                    </a:p>
                  </a:txBody>
                  <a:tcPr/>
                </a:tc>
              </a:tr>
              <a:tr h="370840">
                <a:tc>
                  <a:txBody>
                    <a:bodyPr/>
                    <a:lstStyle/>
                    <a:p>
                      <a:r>
                        <a:rPr lang="en-US" dirty="0" smtClean="0"/>
                        <a:t>Medium</a:t>
                      </a:r>
                      <a:endParaRPr lang="en-US" dirty="0"/>
                    </a:p>
                  </a:txBody>
                  <a:tcPr/>
                </a:tc>
                <a:tc>
                  <a:txBody>
                    <a:bodyPr/>
                    <a:lstStyle/>
                    <a:p>
                      <a:r>
                        <a:rPr lang="en-US" dirty="0" smtClean="0"/>
                        <a:t>2 - 5</a:t>
                      </a:r>
                      <a:endParaRPr lang="en-US" dirty="0"/>
                    </a:p>
                  </a:txBody>
                  <a:tcPr/>
                </a:tc>
                <a:tc>
                  <a:txBody>
                    <a:bodyPr/>
                    <a:lstStyle/>
                    <a:p>
                      <a:r>
                        <a:rPr lang="en-US" dirty="0" smtClean="0"/>
                        <a:t>6 months</a:t>
                      </a:r>
                      <a:r>
                        <a:rPr lang="en-US" baseline="0" dirty="0" smtClean="0"/>
                        <a:t> - 2 years</a:t>
                      </a:r>
                      <a:endParaRPr lang="en-US" dirty="0"/>
                    </a:p>
                  </a:txBody>
                  <a:tcPr/>
                </a:tc>
                <a:tc>
                  <a:txBody>
                    <a:bodyPr/>
                    <a:lstStyle/>
                    <a:p>
                      <a:r>
                        <a:rPr lang="en-US" dirty="0" smtClean="0"/>
                        <a:t>3,000 – 20,000</a:t>
                      </a:r>
                      <a:endParaRPr lang="en-US" dirty="0"/>
                    </a:p>
                  </a:txBody>
                  <a:tcPr/>
                </a:tc>
              </a:tr>
              <a:tr h="370840">
                <a:tc>
                  <a:txBody>
                    <a:bodyPr/>
                    <a:lstStyle/>
                    <a:p>
                      <a:r>
                        <a:rPr lang="en-US" dirty="0" smtClean="0"/>
                        <a:t>Large</a:t>
                      </a:r>
                      <a:endParaRPr lang="en-US" dirty="0"/>
                    </a:p>
                  </a:txBody>
                  <a:tcPr/>
                </a:tc>
                <a:tc>
                  <a:txBody>
                    <a:bodyPr/>
                    <a:lstStyle/>
                    <a:p>
                      <a:r>
                        <a:rPr lang="en-US" dirty="0" smtClean="0"/>
                        <a:t>5 - 20</a:t>
                      </a:r>
                      <a:endParaRPr lang="en-US" dirty="0"/>
                    </a:p>
                  </a:txBody>
                  <a:tcPr/>
                </a:tc>
                <a:tc>
                  <a:txBody>
                    <a:bodyPr/>
                    <a:lstStyle/>
                    <a:p>
                      <a:r>
                        <a:rPr lang="en-US" dirty="0" smtClean="0"/>
                        <a:t>2 – 3 years</a:t>
                      </a:r>
                      <a:endParaRPr lang="en-US" dirty="0"/>
                    </a:p>
                  </a:txBody>
                  <a:tcPr/>
                </a:tc>
                <a:tc>
                  <a:txBody>
                    <a:bodyPr/>
                    <a:lstStyle/>
                    <a:p>
                      <a:r>
                        <a:rPr lang="en-US" dirty="0" smtClean="0"/>
                        <a:t>20,000</a:t>
                      </a:r>
                      <a:r>
                        <a:rPr lang="en-US" baseline="0" dirty="0" smtClean="0"/>
                        <a:t> – 100,000</a:t>
                      </a:r>
                      <a:endParaRPr lang="en-US" dirty="0"/>
                    </a:p>
                  </a:txBody>
                  <a:tcPr/>
                </a:tc>
              </a:tr>
              <a:tr h="370840">
                <a:tc>
                  <a:txBody>
                    <a:bodyPr/>
                    <a:lstStyle/>
                    <a:p>
                      <a:r>
                        <a:rPr lang="en-US" dirty="0" smtClean="0"/>
                        <a:t>Very Large</a:t>
                      </a:r>
                      <a:endParaRPr lang="en-US" dirty="0"/>
                    </a:p>
                  </a:txBody>
                  <a:tcPr/>
                </a:tc>
                <a:tc>
                  <a:txBody>
                    <a:bodyPr/>
                    <a:lstStyle/>
                    <a:p>
                      <a:r>
                        <a:rPr lang="en-US" dirty="0" smtClean="0"/>
                        <a:t>20 - 200</a:t>
                      </a:r>
                      <a:endParaRPr lang="en-US" dirty="0"/>
                    </a:p>
                  </a:txBody>
                  <a:tcPr/>
                </a:tc>
                <a:tc>
                  <a:txBody>
                    <a:bodyPr/>
                    <a:lstStyle/>
                    <a:p>
                      <a:r>
                        <a:rPr lang="en-US" dirty="0" smtClean="0"/>
                        <a:t>3 – 6 years</a:t>
                      </a:r>
                      <a:endParaRPr lang="en-US" dirty="0"/>
                    </a:p>
                  </a:txBody>
                  <a:tcPr/>
                </a:tc>
                <a:tc>
                  <a:txBody>
                    <a:bodyPr/>
                    <a:lstStyle/>
                    <a:p>
                      <a:r>
                        <a:rPr lang="en-US" dirty="0" smtClean="0"/>
                        <a:t>100,000 – 1M</a:t>
                      </a:r>
                      <a:endParaRPr lang="en-US" dirty="0"/>
                    </a:p>
                  </a:txBody>
                  <a:tcPr/>
                </a:tc>
              </a:tr>
              <a:tr h="370840">
                <a:tc>
                  <a:txBody>
                    <a:bodyPr/>
                    <a:lstStyle/>
                    <a:p>
                      <a:r>
                        <a:rPr lang="en-US" dirty="0" smtClean="0"/>
                        <a:t>Extremely Large</a:t>
                      </a:r>
                      <a:endParaRPr lang="en-US" dirty="0"/>
                    </a:p>
                  </a:txBody>
                  <a:tcPr/>
                </a:tc>
                <a:tc>
                  <a:txBody>
                    <a:bodyPr/>
                    <a:lstStyle/>
                    <a:p>
                      <a:r>
                        <a:rPr lang="en-US" dirty="0" smtClean="0"/>
                        <a:t>&gt; 200</a:t>
                      </a:r>
                      <a:endParaRPr lang="en-US" dirty="0"/>
                    </a:p>
                  </a:txBody>
                  <a:tcPr/>
                </a:tc>
                <a:tc>
                  <a:txBody>
                    <a:bodyPr/>
                    <a:lstStyle/>
                    <a:p>
                      <a:r>
                        <a:rPr lang="en-US" dirty="0" smtClean="0"/>
                        <a:t>&gt; 6 years</a:t>
                      </a:r>
                      <a:endParaRPr lang="en-US" dirty="0"/>
                    </a:p>
                  </a:txBody>
                  <a:tcPr/>
                </a:tc>
                <a:tc>
                  <a:txBody>
                    <a:bodyPr/>
                    <a:lstStyle/>
                    <a:p>
                      <a:r>
                        <a:rPr lang="en-US" dirty="0" smtClean="0"/>
                        <a:t>&gt; 1M</a:t>
                      </a:r>
                      <a:endParaRPr lang="en-US" dirty="0"/>
                    </a:p>
                  </a:txBody>
                  <a:tcPr/>
                </a:tc>
              </a:tr>
            </a:tbl>
          </a:graphicData>
        </a:graphic>
      </p:graphicFrame>
    </p:spTree>
    <p:extLst>
      <p:ext uri="{BB962C8B-B14F-4D97-AF65-F5344CB8AC3E}">
        <p14:creationId xmlns:p14="http://schemas.microsoft.com/office/powerpoint/2010/main" val="1262023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a:t>
            </a:r>
            <a:endParaRPr lang="en-US" dirty="0"/>
          </a:p>
        </p:txBody>
      </p:sp>
      <p:sp>
        <p:nvSpPr>
          <p:cNvPr id="3" name="Content Placeholder 2"/>
          <p:cNvSpPr>
            <a:spLocks noGrp="1"/>
          </p:cNvSpPr>
          <p:nvPr>
            <p:ph idx="1"/>
          </p:nvPr>
        </p:nvSpPr>
        <p:spPr/>
        <p:txBody>
          <a:bodyPr/>
          <a:lstStyle/>
          <a:p>
            <a:r>
              <a:rPr lang="en-US" dirty="0" smtClean="0"/>
              <a:t>One can argue that there’s no such thing, as of today, as “software engineering”.</a:t>
            </a:r>
          </a:p>
          <a:p>
            <a:r>
              <a:rPr lang="en-US" dirty="0" smtClean="0"/>
              <a:t>Engineering means you are capable of envisioning its design and all the phases of its production, and to predict with accuracy the resources you will need, and thus the cost of production.</a:t>
            </a:r>
          </a:p>
          <a:p>
            <a:r>
              <a:rPr lang="en-US" dirty="0" smtClean="0"/>
              <a:t>We want to aim for engineering, but we are not there yet.</a:t>
            </a:r>
          </a:p>
        </p:txBody>
      </p:sp>
    </p:spTree>
    <p:extLst>
      <p:ext uri="{BB962C8B-B14F-4D97-AF65-F5344CB8AC3E}">
        <p14:creationId xmlns:p14="http://schemas.microsoft.com/office/powerpoint/2010/main" val="1135099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Metaphors</a:t>
            </a:r>
            <a:endParaRPr lang="en-US" dirty="0"/>
          </a:p>
        </p:txBody>
      </p:sp>
      <p:sp>
        <p:nvSpPr>
          <p:cNvPr id="3" name="Content Placeholder 2"/>
          <p:cNvSpPr>
            <a:spLocks noGrp="1"/>
          </p:cNvSpPr>
          <p:nvPr>
            <p:ph idx="1"/>
          </p:nvPr>
        </p:nvSpPr>
        <p:spPr/>
        <p:txBody>
          <a:bodyPr/>
          <a:lstStyle/>
          <a:p>
            <a:r>
              <a:rPr lang="en-US" dirty="0" smtClean="0"/>
              <a:t>Code Complete 2 (Steve McConnell), there’s no shortage of software development metaphors:</a:t>
            </a:r>
          </a:p>
          <a:p>
            <a:pPr lvl="1"/>
            <a:r>
              <a:rPr lang="en-US" dirty="0" smtClean="0"/>
              <a:t>David </a:t>
            </a:r>
            <a:r>
              <a:rPr lang="en-US" dirty="0" err="1" smtClean="0"/>
              <a:t>Gries</a:t>
            </a:r>
            <a:r>
              <a:rPr lang="en-US" dirty="0" smtClean="0"/>
              <a:t> (1981) – it’s a science</a:t>
            </a:r>
          </a:p>
          <a:p>
            <a:pPr lvl="1"/>
            <a:r>
              <a:rPr lang="en-US" dirty="0" smtClean="0"/>
              <a:t>Donald Knuth (1988) - it’s an art</a:t>
            </a:r>
          </a:p>
          <a:p>
            <a:pPr lvl="1"/>
            <a:r>
              <a:rPr lang="en-US" dirty="0" smtClean="0"/>
              <a:t>Watts Humphrey (1989) – it’s a process</a:t>
            </a:r>
          </a:p>
          <a:p>
            <a:pPr lvl="1"/>
            <a:r>
              <a:rPr lang="en-US" dirty="0" smtClean="0"/>
              <a:t>P.J. </a:t>
            </a:r>
            <a:r>
              <a:rPr lang="en-US" dirty="0" err="1" smtClean="0"/>
              <a:t>Plauger</a:t>
            </a:r>
            <a:r>
              <a:rPr lang="en-US" dirty="0" smtClean="0"/>
              <a:t> (1993) and Kent Beck (2000) – it’s like driving a car</a:t>
            </a:r>
          </a:p>
          <a:p>
            <a:pPr lvl="1"/>
            <a:r>
              <a:rPr lang="en-US" dirty="0" smtClean="0"/>
              <a:t>Alistair Cockburn (2002) – it’s a game</a:t>
            </a:r>
          </a:p>
          <a:p>
            <a:pPr lvl="1"/>
            <a:r>
              <a:rPr lang="en-US" dirty="0" smtClean="0"/>
              <a:t>Eric Raymond (2000) – it’s like a bazaar</a:t>
            </a:r>
          </a:p>
          <a:p>
            <a:pPr lvl="1"/>
            <a:r>
              <a:rPr lang="en-US" dirty="0" smtClean="0"/>
              <a:t>Andy Hunt and Dave Thomas - it’s like gardening</a:t>
            </a:r>
          </a:p>
          <a:p>
            <a:pPr lvl="1"/>
            <a:r>
              <a:rPr lang="en-US" dirty="0" smtClean="0"/>
              <a:t>Fred Brooks (1995) - it’s like farming, hunting werewolves, or </a:t>
            </a:r>
            <a:r>
              <a:rPr lang="en-US" dirty="0" err="1" smtClean="0"/>
              <a:t>drowing</a:t>
            </a:r>
            <a:r>
              <a:rPr lang="en-US" dirty="0" smtClean="0"/>
              <a:t> with dinosaurs in a tar pit</a:t>
            </a:r>
          </a:p>
        </p:txBody>
      </p:sp>
    </p:spTree>
    <p:extLst>
      <p:ext uri="{BB962C8B-B14F-4D97-AF65-F5344CB8AC3E}">
        <p14:creationId xmlns:p14="http://schemas.microsoft.com/office/powerpoint/2010/main" val="62667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Craft</a:t>
            </a:r>
            <a:endParaRPr lang="en-US" dirty="0"/>
          </a:p>
        </p:txBody>
      </p:sp>
      <p:sp>
        <p:nvSpPr>
          <p:cNvPr id="3" name="Content Placeholder 2"/>
          <p:cNvSpPr>
            <a:spLocks noGrp="1"/>
          </p:cNvSpPr>
          <p:nvPr>
            <p:ph idx="1"/>
          </p:nvPr>
        </p:nvSpPr>
        <p:spPr/>
        <p:txBody>
          <a:bodyPr>
            <a:normAutofit/>
          </a:bodyPr>
          <a:lstStyle/>
          <a:p>
            <a:r>
              <a:rPr lang="en-US" dirty="0" smtClean="0"/>
              <a:t>Code Complete 2 (Steve McConnell), proposes his own metaphor:</a:t>
            </a:r>
          </a:p>
          <a:p>
            <a:pPr lvl="1"/>
            <a:r>
              <a:rPr lang="en-US" dirty="0" smtClean="0"/>
              <a:t>Controlled construction</a:t>
            </a:r>
          </a:p>
          <a:p>
            <a:r>
              <a:rPr lang="en-US" dirty="0" smtClean="0"/>
              <a:t>Thomas Guest</a:t>
            </a:r>
          </a:p>
          <a:p>
            <a:pPr lvl="1"/>
            <a:r>
              <a:rPr lang="en-US" dirty="0" smtClean="0"/>
              <a:t>Software is soft, buildings aren’t</a:t>
            </a:r>
          </a:p>
          <a:p>
            <a:r>
              <a:rPr lang="en-US" dirty="0" smtClean="0"/>
              <a:t>Alan Cooper</a:t>
            </a:r>
          </a:p>
          <a:p>
            <a:pPr lvl="1"/>
            <a:r>
              <a:rPr lang="en-US" dirty="0" smtClean="0"/>
              <a:t>Programming is a (post-industrial) craft, not a science or branch of engineering.</a:t>
            </a:r>
          </a:p>
          <a:p>
            <a:r>
              <a:rPr lang="en-US" dirty="0" smtClean="0"/>
              <a:t>The </a:t>
            </a:r>
            <a:r>
              <a:rPr lang="en-US" dirty="0"/>
              <a:t>Pragmatic Programmer (Andrew Hunt &amp; David Thomas)</a:t>
            </a:r>
          </a:p>
          <a:p>
            <a:pPr lvl="1"/>
            <a:r>
              <a:rPr lang="en-US" dirty="0" smtClean="0"/>
              <a:t>Tend your software garden – commitment to the </a:t>
            </a:r>
            <a:r>
              <a:rPr lang="en-US" b="1" dirty="0" smtClean="0"/>
              <a:t>craft</a:t>
            </a:r>
          </a:p>
          <a:p>
            <a:pPr lvl="1"/>
            <a:r>
              <a:rPr lang="en-US" dirty="0" smtClean="0"/>
              <a:t>“</a:t>
            </a:r>
            <a:r>
              <a:rPr lang="en-US" dirty="0"/>
              <a:t>Software is more like gardening. Plan the garden, plant the plants. Then see what’s growing, remove the weeds and plant new plants</a:t>
            </a:r>
            <a:r>
              <a:rPr lang="en-US" dirty="0" smtClean="0"/>
              <a:t>.”</a:t>
            </a:r>
            <a:endParaRPr lang="en-US" dirty="0"/>
          </a:p>
        </p:txBody>
      </p:sp>
    </p:spTree>
    <p:extLst>
      <p:ext uri="{BB962C8B-B14F-4D97-AF65-F5344CB8AC3E}">
        <p14:creationId xmlns:p14="http://schemas.microsoft.com/office/powerpoint/2010/main" val="24494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Process</a:t>
            </a:r>
            <a:endParaRPr lang="en-US" dirty="0"/>
          </a:p>
        </p:txBody>
      </p:sp>
      <p:sp>
        <p:nvSpPr>
          <p:cNvPr id="3" name="Content Placeholder 2"/>
          <p:cNvSpPr>
            <a:spLocks noGrp="1"/>
          </p:cNvSpPr>
          <p:nvPr>
            <p:ph idx="1"/>
          </p:nvPr>
        </p:nvSpPr>
        <p:spPr/>
        <p:txBody>
          <a:bodyPr>
            <a:normAutofit/>
          </a:bodyPr>
          <a:lstStyle/>
          <a:p>
            <a:r>
              <a:rPr lang="en-US" b="1" dirty="0" smtClean="0"/>
              <a:t>Process</a:t>
            </a:r>
            <a:r>
              <a:rPr lang="en-US" dirty="0" smtClean="0"/>
              <a:t> is the events undertaken and their sequence</a:t>
            </a:r>
          </a:p>
          <a:p>
            <a:r>
              <a:rPr lang="en-US" dirty="0" smtClean="0"/>
              <a:t>Various processes are advocated for software development:</a:t>
            </a:r>
          </a:p>
          <a:p>
            <a:pPr lvl="1"/>
            <a:r>
              <a:rPr lang="en-US" dirty="0" smtClean="0"/>
              <a:t>Code and fix – no science (hacking)</a:t>
            </a:r>
          </a:p>
          <a:p>
            <a:pPr lvl="1"/>
            <a:r>
              <a:rPr lang="en-US" dirty="0" smtClean="0"/>
              <a:t>Waterfall</a:t>
            </a:r>
          </a:p>
          <a:p>
            <a:pPr lvl="1"/>
            <a:r>
              <a:rPr lang="en-US" dirty="0" smtClean="0"/>
              <a:t>Spiral model</a:t>
            </a:r>
          </a:p>
          <a:p>
            <a:pPr lvl="1"/>
            <a:r>
              <a:rPr lang="en-US" dirty="0" smtClean="0"/>
              <a:t>IEEE Standard 12207</a:t>
            </a:r>
          </a:p>
          <a:p>
            <a:pPr lvl="1"/>
            <a:r>
              <a:rPr lang="en-US" dirty="0" smtClean="0"/>
              <a:t>Scrum</a:t>
            </a:r>
          </a:p>
          <a:p>
            <a:pPr lvl="1"/>
            <a:r>
              <a:rPr lang="en-US" dirty="0" smtClean="0"/>
              <a:t>Extreme Programming (XP)</a:t>
            </a:r>
          </a:p>
          <a:p>
            <a:pPr lvl="1"/>
            <a:r>
              <a:rPr lang="en-US" dirty="0" smtClean="0"/>
              <a:t>Lean Software Development</a:t>
            </a:r>
          </a:p>
          <a:p>
            <a:pPr lvl="1"/>
            <a:r>
              <a:rPr lang="en-US" dirty="0" smtClean="0"/>
              <a:t>Kanban</a:t>
            </a:r>
          </a:p>
          <a:p>
            <a:pPr lvl="1"/>
            <a:endParaRPr lang="en-US" dirty="0"/>
          </a:p>
        </p:txBody>
      </p:sp>
    </p:spTree>
    <p:extLst>
      <p:ext uri="{BB962C8B-B14F-4D97-AF65-F5344CB8AC3E}">
        <p14:creationId xmlns:p14="http://schemas.microsoft.com/office/powerpoint/2010/main" val="1766203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Process</a:t>
            </a:r>
            <a:endParaRPr lang="en-US" dirty="0"/>
          </a:p>
        </p:txBody>
      </p:sp>
      <p:sp>
        <p:nvSpPr>
          <p:cNvPr id="3" name="Content Placeholder 2"/>
          <p:cNvSpPr>
            <a:spLocks noGrp="1"/>
          </p:cNvSpPr>
          <p:nvPr>
            <p:ph idx="1"/>
          </p:nvPr>
        </p:nvSpPr>
        <p:spPr/>
        <p:txBody>
          <a:bodyPr>
            <a:normAutofit/>
          </a:bodyPr>
          <a:lstStyle/>
          <a:p>
            <a:r>
              <a:rPr lang="en-US" dirty="0" smtClean="0"/>
              <a:t>The Waterfall Development Process</a:t>
            </a:r>
          </a:p>
          <a:p>
            <a:pPr lvl="1"/>
            <a:r>
              <a:rPr lang="en-US" dirty="0" err="1" smtClean="0"/>
              <a:t>Untertake</a:t>
            </a:r>
            <a:r>
              <a:rPr lang="en-US" dirty="0" smtClean="0"/>
              <a:t> the lifecycle phases in order</a:t>
            </a:r>
          </a:p>
          <a:p>
            <a:pPr lvl="1"/>
            <a:r>
              <a:rPr lang="en-US" dirty="0" smtClean="0"/>
              <a:t>Document driven, no attention to risk</a:t>
            </a:r>
          </a:p>
          <a:p>
            <a:r>
              <a:rPr lang="en-US" dirty="0" smtClean="0"/>
              <a:t>The Spiral Development Process</a:t>
            </a:r>
          </a:p>
          <a:p>
            <a:pPr lvl="1"/>
            <a:r>
              <a:rPr lang="en-US" dirty="0" smtClean="0"/>
              <a:t>Explicit attention to risk</a:t>
            </a:r>
          </a:p>
          <a:p>
            <a:pPr lvl="1"/>
            <a:r>
              <a:rPr lang="en-US" dirty="0" smtClean="0"/>
              <a:t>Activities driven by risk analysis</a:t>
            </a:r>
          </a:p>
          <a:p>
            <a:r>
              <a:rPr lang="en-US" dirty="0" smtClean="0"/>
              <a:t>Agile Development Methods (Scrum)</a:t>
            </a:r>
          </a:p>
          <a:p>
            <a:pPr lvl="1"/>
            <a:r>
              <a:rPr lang="en-US" dirty="0" smtClean="0"/>
              <a:t>Explicit attention to delivering business value</a:t>
            </a:r>
          </a:p>
          <a:p>
            <a:pPr lvl="1"/>
            <a:r>
              <a:rPr lang="en-US" dirty="0" smtClean="0"/>
              <a:t>Lightweight, simple to understand, difficult to master</a:t>
            </a:r>
          </a:p>
          <a:p>
            <a:pPr lvl="1"/>
            <a:r>
              <a:rPr lang="en-US" dirty="0" smtClean="0"/>
              <a:t>“Inspect and adapt”</a:t>
            </a:r>
          </a:p>
        </p:txBody>
      </p:sp>
    </p:spTree>
    <p:extLst>
      <p:ext uri="{BB962C8B-B14F-4D97-AF65-F5344CB8AC3E}">
        <p14:creationId xmlns:p14="http://schemas.microsoft.com/office/powerpoint/2010/main" val="64242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Most problems in software development arise because of risk.</a:t>
            </a:r>
          </a:p>
          <a:p>
            <a:r>
              <a:rPr lang="en-US" dirty="0" smtClean="0"/>
              <a:t>Things happen during development that were not anticipated.</a:t>
            </a:r>
          </a:p>
          <a:p>
            <a:r>
              <a:rPr lang="en-US" dirty="0" smtClean="0"/>
              <a:t>Problems that arise are things like:</a:t>
            </a:r>
          </a:p>
          <a:p>
            <a:pPr lvl="1"/>
            <a:r>
              <a:rPr lang="en-US" dirty="0" smtClean="0"/>
              <a:t>Critical staff leave the project</a:t>
            </a:r>
          </a:p>
          <a:p>
            <a:pPr lvl="1"/>
            <a:r>
              <a:rPr lang="en-US" dirty="0" smtClean="0"/>
              <a:t>Changing requirements</a:t>
            </a:r>
          </a:p>
          <a:p>
            <a:pPr lvl="1"/>
            <a:r>
              <a:rPr lang="en-US" dirty="0" smtClean="0"/>
              <a:t>Wrong requirements</a:t>
            </a:r>
          </a:p>
          <a:p>
            <a:pPr lvl="1"/>
            <a:r>
              <a:rPr lang="en-US" dirty="0" smtClean="0"/>
              <a:t>Incorrect design</a:t>
            </a:r>
          </a:p>
          <a:p>
            <a:pPr lvl="1"/>
            <a:r>
              <a:rPr lang="en-US" dirty="0" smtClean="0"/>
              <a:t>Equipment fails to arrive or does not work as advertised</a:t>
            </a:r>
          </a:p>
          <a:p>
            <a:pPr lvl="1"/>
            <a:r>
              <a:rPr lang="en-US" dirty="0" smtClean="0"/>
              <a:t>Inadequate software tools</a:t>
            </a:r>
          </a:p>
          <a:p>
            <a:pPr lvl="1"/>
            <a:r>
              <a:rPr lang="en-US" dirty="0" smtClean="0"/>
              <a:t>Ambiguous documentation</a:t>
            </a:r>
          </a:p>
          <a:p>
            <a:pPr lvl="1"/>
            <a:r>
              <a:rPr lang="en-US" dirty="0" smtClean="0"/>
              <a:t>Projected schedule unachievable</a:t>
            </a:r>
          </a:p>
          <a:p>
            <a:pPr lvl="1"/>
            <a:r>
              <a:rPr lang="en-US" dirty="0" smtClean="0"/>
              <a:t>Project cost estimates incorrect</a:t>
            </a:r>
          </a:p>
        </p:txBody>
      </p:sp>
    </p:spTree>
    <p:extLst>
      <p:ext uri="{BB962C8B-B14F-4D97-AF65-F5344CB8AC3E}">
        <p14:creationId xmlns:p14="http://schemas.microsoft.com/office/powerpoint/2010/main" val="49304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Risk Areas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Personnel – people vary a lot</a:t>
            </a:r>
          </a:p>
          <a:p>
            <a:r>
              <a:rPr lang="en-US" dirty="0" smtClean="0"/>
              <a:t>Schedules and budgets – how long will it take to build the system?</a:t>
            </a:r>
          </a:p>
          <a:p>
            <a:r>
              <a:rPr lang="en-US" dirty="0" smtClean="0"/>
              <a:t>Developing software functions – wrong functionality developed:</a:t>
            </a:r>
          </a:p>
          <a:p>
            <a:pPr lvl="1"/>
            <a:r>
              <a:rPr lang="en-US" dirty="0" smtClean="0"/>
              <a:t>Developer does not understand application</a:t>
            </a:r>
          </a:p>
          <a:p>
            <a:pPr lvl="1"/>
            <a:r>
              <a:rPr lang="en-US" dirty="0" smtClean="0"/>
              <a:t>Inadequate requirements analysis</a:t>
            </a:r>
          </a:p>
          <a:p>
            <a:r>
              <a:rPr lang="en-US" dirty="0" smtClean="0"/>
              <a:t>Requirements stability:</a:t>
            </a:r>
          </a:p>
          <a:p>
            <a:pPr lvl="1"/>
            <a:r>
              <a:rPr lang="en-US" dirty="0" smtClean="0"/>
              <a:t>Customers think software is flexible so requests changes</a:t>
            </a:r>
            <a:endParaRPr lang="en-US" dirty="0"/>
          </a:p>
          <a:p>
            <a:r>
              <a:rPr lang="en-US" dirty="0" smtClean="0"/>
              <a:t>Quality of external components:</a:t>
            </a:r>
          </a:p>
          <a:p>
            <a:pPr lvl="1"/>
            <a:r>
              <a:rPr lang="en-US" dirty="0" smtClean="0"/>
              <a:t>Compiler, OS, or other support software has bugs</a:t>
            </a:r>
          </a:p>
          <a:p>
            <a:pPr lvl="1"/>
            <a:r>
              <a:rPr lang="en-US" dirty="0" smtClean="0"/>
              <a:t>Hardware slower than expected, late delivery of equipment</a:t>
            </a:r>
          </a:p>
          <a:p>
            <a:r>
              <a:rPr lang="en-US" dirty="0" smtClean="0"/>
              <a:t>A most significant risk: </a:t>
            </a:r>
            <a:r>
              <a:rPr lang="en-US" b="1" dirty="0" smtClean="0"/>
              <a:t>programming is hard!</a:t>
            </a:r>
          </a:p>
          <a:p>
            <a:pPr lvl="1"/>
            <a:r>
              <a:rPr lang="en-US" dirty="0" smtClean="0"/>
              <a:t>Software developer does not understand the development problems.</a:t>
            </a:r>
          </a:p>
          <a:p>
            <a:endParaRPr lang="en-US" dirty="0" smtClean="0"/>
          </a:p>
        </p:txBody>
      </p:sp>
    </p:spTree>
    <p:extLst>
      <p:ext uri="{BB962C8B-B14F-4D97-AF65-F5344CB8AC3E}">
        <p14:creationId xmlns:p14="http://schemas.microsoft.com/office/powerpoint/2010/main" val="192941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Software Maintenance &amp; Software Evolution</a:t>
            </a:r>
            <a:endParaRPr lang="en-US" dirty="0"/>
          </a:p>
        </p:txBody>
      </p:sp>
      <p:sp>
        <p:nvSpPr>
          <p:cNvPr id="3" name="Subtitle 2"/>
          <p:cNvSpPr>
            <a:spLocks noGrp="1"/>
          </p:cNvSpPr>
          <p:nvPr>
            <p:ph type="subTitle" idx="1"/>
          </p:nvPr>
        </p:nvSpPr>
        <p:spPr/>
        <p:txBody>
          <a:bodyPr/>
          <a:lstStyle/>
          <a:p>
            <a:r>
              <a:rPr lang="en-US" dirty="0" smtClean="0"/>
              <a:t>IT 372</a:t>
            </a:r>
            <a:endParaRPr lang="en-US" dirty="0"/>
          </a:p>
        </p:txBody>
      </p:sp>
    </p:spTree>
    <p:extLst>
      <p:ext uri="{BB962C8B-B14F-4D97-AF65-F5344CB8AC3E}">
        <p14:creationId xmlns:p14="http://schemas.microsoft.com/office/powerpoint/2010/main" val="1598317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normAutofit/>
          </a:bodyPr>
          <a:lstStyle/>
          <a:p>
            <a:r>
              <a:rPr lang="en-US" dirty="0" smtClean="0"/>
              <a:t>Goal in software development: to reduce risk</a:t>
            </a:r>
          </a:p>
          <a:p>
            <a:r>
              <a:rPr lang="en-US" dirty="0" smtClean="0"/>
              <a:t>Other engineering disciplines use predictive models</a:t>
            </a:r>
          </a:p>
          <a:p>
            <a:r>
              <a:rPr lang="en-US" dirty="0" smtClean="0"/>
              <a:t>Predictive models are not available in software development</a:t>
            </a:r>
          </a:p>
          <a:p>
            <a:endParaRPr lang="en-US" dirty="0"/>
          </a:p>
          <a:p>
            <a:r>
              <a:rPr lang="en-US" dirty="0" smtClean="0"/>
              <a:t>How do models like Spiral and Agile try to account for the lack of predictive models?</a:t>
            </a:r>
          </a:p>
          <a:p>
            <a:r>
              <a:rPr lang="en-US" dirty="0" smtClean="0"/>
              <a:t>Scrum</a:t>
            </a:r>
          </a:p>
          <a:p>
            <a:pPr lvl="1"/>
            <a:r>
              <a:rPr lang="en-US" dirty="0" smtClean="0"/>
              <a:t>Two week sprints</a:t>
            </a:r>
          </a:p>
          <a:p>
            <a:pPr lvl="1"/>
            <a:r>
              <a:rPr lang="en-US" dirty="0" smtClean="0"/>
              <a:t>Sprint review, sprint retrospective: inspect and adapt</a:t>
            </a:r>
          </a:p>
        </p:txBody>
      </p:sp>
    </p:spTree>
    <p:extLst>
      <p:ext uri="{BB962C8B-B14F-4D97-AF65-F5344CB8AC3E}">
        <p14:creationId xmlns:p14="http://schemas.microsoft.com/office/powerpoint/2010/main" val="64524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br>
              <a:rPr lang="en-US" dirty="0" smtClean="0"/>
            </a:br>
            <a:r>
              <a:rPr lang="en-US" dirty="0" smtClean="0"/>
              <a:t>IEEE Definitions</a:t>
            </a:r>
            <a:endParaRPr lang="en-US" dirty="0"/>
          </a:p>
        </p:txBody>
      </p:sp>
      <p:sp>
        <p:nvSpPr>
          <p:cNvPr id="3" name="Content Placeholder 2"/>
          <p:cNvSpPr>
            <a:spLocks noGrp="1"/>
          </p:cNvSpPr>
          <p:nvPr>
            <p:ph idx="1"/>
          </p:nvPr>
        </p:nvSpPr>
        <p:spPr/>
        <p:txBody>
          <a:bodyPr>
            <a:normAutofit lnSpcReduction="10000"/>
          </a:bodyPr>
          <a:lstStyle/>
          <a:p>
            <a:r>
              <a:rPr lang="en-US" dirty="0" smtClean="0"/>
              <a:t>Software Life Cycle</a:t>
            </a:r>
          </a:p>
          <a:p>
            <a:pPr lvl="1"/>
            <a:r>
              <a:rPr lang="en-US" dirty="0" smtClean="0"/>
              <a:t>The period of time that begins when a software product is conceived and ends when the product is no longer available for use.</a:t>
            </a:r>
          </a:p>
          <a:p>
            <a:r>
              <a:rPr lang="en-US" dirty="0" smtClean="0"/>
              <a:t>Software Development Cycle</a:t>
            </a:r>
          </a:p>
          <a:p>
            <a:pPr lvl="1"/>
            <a:r>
              <a:rPr lang="en-US" dirty="0" smtClean="0"/>
              <a:t>The period of time that begins with the decision to develop a software product and ends when the product is delivered.</a:t>
            </a:r>
          </a:p>
          <a:p>
            <a:r>
              <a:rPr lang="en-US" dirty="0" smtClean="0"/>
              <a:t>Terms are often intermixed and interchanged</a:t>
            </a:r>
          </a:p>
          <a:p>
            <a:pPr lvl="1"/>
            <a:r>
              <a:rPr lang="en-US" dirty="0" smtClean="0"/>
              <a:t>Software Development Life Cycle (SDLC), Product Development Life Cycle</a:t>
            </a:r>
          </a:p>
          <a:p>
            <a:pPr lvl="1"/>
            <a:r>
              <a:rPr lang="en-US" dirty="0" smtClean="0"/>
              <a:t>System Life Cycle, Software Life Cycle</a:t>
            </a:r>
          </a:p>
          <a:p>
            <a:r>
              <a:rPr lang="en-US" dirty="0" smtClean="0"/>
              <a:t>Takeaway point: development is only (a small) part of the entire life cycle</a:t>
            </a:r>
          </a:p>
          <a:p>
            <a:r>
              <a:rPr lang="en-US" dirty="0" smtClean="0"/>
              <a:t>What’s beyond development?</a:t>
            </a:r>
          </a:p>
          <a:p>
            <a:pPr lvl="1"/>
            <a:endParaRPr lang="en-US" dirty="0"/>
          </a:p>
          <a:p>
            <a:endParaRPr lang="en-US" dirty="0" smtClean="0"/>
          </a:p>
        </p:txBody>
      </p:sp>
    </p:spTree>
    <p:extLst>
      <p:ext uri="{BB962C8B-B14F-4D97-AF65-F5344CB8AC3E}">
        <p14:creationId xmlns:p14="http://schemas.microsoft.com/office/powerpoint/2010/main" val="2023010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Software Life Cycle</a:t>
            </a:r>
            <a:endParaRPr lang="en-US" dirty="0"/>
          </a:p>
        </p:txBody>
      </p:sp>
      <p:pic>
        <p:nvPicPr>
          <p:cNvPr id="4" name="Content Placeholder 3"/>
          <p:cNvPicPr>
            <a:picLocks noGrp="1" noChangeAspect="1"/>
          </p:cNvPicPr>
          <p:nvPr>
            <p:ph idx="1"/>
          </p:nvPr>
        </p:nvPicPr>
        <p:blipFill>
          <a:blip r:embed="rId2"/>
          <a:stretch>
            <a:fillRect/>
          </a:stretch>
        </p:blipFill>
        <p:spPr>
          <a:xfrm>
            <a:off x="1181528" y="1626008"/>
            <a:ext cx="5743052" cy="4416017"/>
          </a:xfrm>
          <a:prstGeom prst="rect">
            <a:avLst/>
          </a:prstGeom>
        </p:spPr>
      </p:pic>
    </p:spTree>
    <p:extLst>
      <p:ext uri="{BB962C8B-B14F-4D97-AF65-F5344CB8AC3E}">
        <p14:creationId xmlns:p14="http://schemas.microsoft.com/office/powerpoint/2010/main" val="603051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Development Life Cycle /</a:t>
            </a:r>
            <a:br>
              <a:rPr lang="en-US" dirty="0" smtClean="0"/>
            </a:br>
            <a:r>
              <a:rPr lang="en-US" dirty="0" smtClean="0"/>
              <a:t>Waterfall Software Life Cycle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0302" y="1930400"/>
            <a:ext cx="5210983" cy="4263532"/>
          </a:xfrm>
        </p:spPr>
      </p:pic>
    </p:spTree>
    <p:extLst>
      <p:ext uri="{BB962C8B-B14F-4D97-AF65-F5344CB8AC3E}">
        <p14:creationId xmlns:p14="http://schemas.microsoft.com/office/powerpoint/2010/main" val="60889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Development Life Cycle /</a:t>
            </a:r>
            <a:br>
              <a:rPr lang="en-US" dirty="0" smtClean="0"/>
            </a:br>
            <a:r>
              <a:rPr lang="en-US" dirty="0" smtClean="0"/>
              <a:t>Iterative Waterfall Software Life Cycle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5510" y="1930400"/>
            <a:ext cx="5068043" cy="4163036"/>
          </a:xfrm>
        </p:spPr>
      </p:pic>
    </p:spTree>
    <p:extLst>
      <p:ext uri="{BB962C8B-B14F-4D97-AF65-F5344CB8AC3E}">
        <p14:creationId xmlns:p14="http://schemas.microsoft.com/office/powerpoint/2010/main" val="203360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8873951" cy="6858000"/>
          </a:xfrm>
          <a:prstGeom prst="rect">
            <a:avLst/>
          </a:prstGeom>
        </p:spPr>
      </p:pic>
    </p:spTree>
    <p:extLst>
      <p:ext uri="{BB962C8B-B14F-4D97-AF65-F5344CB8AC3E}">
        <p14:creationId xmlns:p14="http://schemas.microsoft.com/office/powerpoint/2010/main" val="1633039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Development Model</a:t>
            </a:r>
            <a:endParaRPr lang="en-US" dirty="0"/>
          </a:p>
        </p:txBody>
      </p:sp>
      <p:sp>
        <p:nvSpPr>
          <p:cNvPr id="3" name="Content Placeholder 2"/>
          <p:cNvSpPr>
            <a:spLocks noGrp="1"/>
          </p:cNvSpPr>
          <p:nvPr>
            <p:ph idx="1"/>
          </p:nvPr>
        </p:nvSpPr>
        <p:spPr/>
        <p:txBody>
          <a:bodyPr>
            <a:normAutofit lnSpcReduction="10000"/>
          </a:bodyPr>
          <a:lstStyle/>
          <a:p>
            <a:r>
              <a:rPr lang="en-US" dirty="0" smtClean="0"/>
              <a:t>Develop software in sequential phases</a:t>
            </a:r>
          </a:p>
          <a:p>
            <a:pPr lvl="1"/>
            <a:r>
              <a:rPr lang="en-US" dirty="0" smtClean="0"/>
              <a:t>Requirements analysis, specification, high-level design, detailed design, implementation, verification, maintenance</a:t>
            </a:r>
          </a:p>
          <a:p>
            <a:r>
              <a:rPr lang="en-US" dirty="0" smtClean="0"/>
              <a:t>This is very often unrealistic</a:t>
            </a:r>
          </a:p>
          <a:p>
            <a:r>
              <a:rPr lang="en-US" dirty="0" smtClean="0"/>
              <a:t>Impossible to use even for “simple” projects</a:t>
            </a:r>
          </a:p>
          <a:p>
            <a:r>
              <a:rPr lang="en-US" dirty="0" smtClean="0"/>
              <a:t>Because:</a:t>
            </a:r>
          </a:p>
          <a:p>
            <a:pPr lvl="1"/>
            <a:r>
              <a:rPr lang="en-US" dirty="0" smtClean="0"/>
              <a:t>Things change – project requirements, equipment, etc.</a:t>
            </a:r>
          </a:p>
          <a:p>
            <a:pPr lvl="1"/>
            <a:r>
              <a:rPr lang="en-US" dirty="0" smtClean="0"/>
              <a:t>There is a lot that we do not understand when we start</a:t>
            </a:r>
          </a:p>
          <a:p>
            <a:endParaRPr lang="en-US" dirty="0" smtClean="0"/>
          </a:p>
          <a:p>
            <a:r>
              <a:rPr lang="en-US" dirty="0" smtClean="0"/>
              <a:t>When might </a:t>
            </a:r>
            <a:r>
              <a:rPr lang="en-US" dirty="0" smtClean="0"/>
              <a:t>the waterfall model be appropriate to </a:t>
            </a:r>
            <a:r>
              <a:rPr lang="en-US" dirty="0" smtClean="0"/>
              <a:t>use?</a:t>
            </a:r>
          </a:p>
          <a:p>
            <a:r>
              <a:rPr lang="en-US" dirty="0" smtClean="0"/>
              <a:t>When is waterfall development “done”?</a:t>
            </a:r>
            <a:endParaRPr lang="en-US" dirty="0"/>
          </a:p>
        </p:txBody>
      </p:sp>
    </p:spTree>
    <p:extLst>
      <p:ext uri="{BB962C8B-B14F-4D97-AF65-F5344CB8AC3E}">
        <p14:creationId xmlns:p14="http://schemas.microsoft.com/office/powerpoint/2010/main" val="999019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Development Model (Boehm)</a:t>
            </a:r>
            <a:endParaRPr lang="en-US" dirty="0"/>
          </a:p>
        </p:txBody>
      </p:sp>
      <p:pic>
        <p:nvPicPr>
          <p:cNvPr id="4" name="Content Placeholder 3"/>
          <p:cNvPicPr>
            <a:picLocks noGrp="1" noChangeAspect="1"/>
          </p:cNvPicPr>
          <p:nvPr>
            <p:ph idx="1"/>
          </p:nvPr>
        </p:nvPicPr>
        <p:blipFill>
          <a:blip r:embed="rId2"/>
          <a:stretch>
            <a:fillRect/>
          </a:stretch>
        </p:blipFill>
        <p:spPr>
          <a:xfrm>
            <a:off x="677334" y="1387869"/>
            <a:ext cx="5980320" cy="4983600"/>
          </a:xfrm>
          <a:prstGeom prst="rect">
            <a:avLst/>
          </a:prstGeom>
        </p:spPr>
      </p:pic>
    </p:spTree>
    <p:extLst>
      <p:ext uri="{BB962C8B-B14F-4D97-AF65-F5344CB8AC3E}">
        <p14:creationId xmlns:p14="http://schemas.microsoft.com/office/powerpoint/2010/main" val="66241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Construction Lifecycle</a:t>
            </a:r>
            <a:endParaRPr lang="en-US" dirty="0"/>
          </a:p>
        </p:txBody>
      </p:sp>
      <p:pic>
        <p:nvPicPr>
          <p:cNvPr id="4" name="Content Placeholder 3"/>
          <p:cNvPicPr>
            <a:picLocks noGrp="1" noChangeAspect="1"/>
          </p:cNvPicPr>
          <p:nvPr>
            <p:ph idx="1"/>
          </p:nvPr>
        </p:nvPicPr>
        <p:blipFill>
          <a:blip r:embed="rId2"/>
          <a:stretch>
            <a:fillRect/>
          </a:stretch>
        </p:blipFill>
        <p:spPr>
          <a:xfrm>
            <a:off x="798001" y="1654139"/>
            <a:ext cx="7705213" cy="4285145"/>
          </a:xfrm>
          <a:prstGeom prst="rect">
            <a:avLst/>
          </a:prstGeom>
        </p:spPr>
      </p:pic>
    </p:spTree>
    <p:extLst>
      <p:ext uri="{BB962C8B-B14F-4D97-AF65-F5344CB8AC3E}">
        <p14:creationId xmlns:p14="http://schemas.microsoft.com/office/powerpoint/2010/main" val="23479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System Development Lifecycle</a:t>
            </a:r>
            <a:br>
              <a:rPr lang="en-US" dirty="0" smtClean="0"/>
            </a:br>
            <a:r>
              <a:rPr lang="en-US" dirty="0" smtClean="0"/>
              <a:t>(High Level View)</a:t>
            </a:r>
            <a:endParaRPr lang="en-US" dirty="0"/>
          </a:p>
        </p:txBody>
      </p:sp>
      <p:pic>
        <p:nvPicPr>
          <p:cNvPr id="4" name="Content Placeholder 3"/>
          <p:cNvPicPr>
            <a:picLocks noGrp="1" noChangeAspect="1"/>
          </p:cNvPicPr>
          <p:nvPr>
            <p:ph idx="1"/>
          </p:nvPr>
        </p:nvPicPr>
        <p:blipFill>
          <a:blip r:embed="rId3"/>
          <a:stretch>
            <a:fillRect/>
          </a:stretch>
        </p:blipFill>
        <p:spPr>
          <a:xfrm>
            <a:off x="677863" y="2436031"/>
            <a:ext cx="8596312" cy="3330551"/>
          </a:xfrm>
          <a:prstGeom prst="rect">
            <a:avLst/>
          </a:prstGeom>
        </p:spPr>
      </p:pic>
    </p:spTree>
    <p:extLst>
      <p:ext uri="{BB962C8B-B14F-4D97-AF65-F5344CB8AC3E}">
        <p14:creationId xmlns:p14="http://schemas.microsoft.com/office/powerpoint/2010/main" val="152912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err="1" smtClean="0"/>
              <a:t>Maintainance</a:t>
            </a:r>
            <a:r>
              <a:rPr lang="en-US" dirty="0" smtClean="0"/>
              <a:t/>
            </a:r>
            <a:br>
              <a:rPr lang="en-US" dirty="0" smtClean="0"/>
            </a:br>
            <a:r>
              <a:rPr lang="en-US" dirty="0" smtClean="0"/>
              <a:t>(Fred Brooks, No Silver Bullet)</a:t>
            </a:r>
            <a:endParaRPr lang="en-US" dirty="0"/>
          </a:p>
        </p:txBody>
      </p:sp>
      <p:sp>
        <p:nvSpPr>
          <p:cNvPr id="3" name="Content Placeholder 2"/>
          <p:cNvSpPr>
            <a:spLocks noGrp="1"/>
          </p:cNvSpPr>
          <p:nvPr>
            <p:ph idx="1"/>
          </p:nvPr>
        </p:nvSpPr>
        <p:spPr/>
        <p:txBody>
          <a:bodyPr/>
          <a:lstStyle/>
          <a:p>
            <a:r>
              <a:rPr lang="en-US" dirty="0" smtClean="0"/>
              <a:t>All successful software gets changed. Two processes are at work. First, as a software product is found to be useful, people try it in new cases at the edge of or beyond the original domain. The pressures for extended function come chiefly from users who like the basic function and invent new uses for it.</a:t>
            </a:r>
          </a:p>
          <a:p>
            <a:r>
              <a:rPr lang="en-US" dirty="0" smtClean="0"/>
              <a:t>Second, successful software survives beyond the normal life of the machine vehicle for which it is first written. If not new computers, then at least new disks, new displays, new printers come along; and the software must be conformed to its new vehicles of opportunity.</a:t>
            </a:r>
            <a:endParaRPr lang="en-US" dirty="0"/>
          </a:p>
        </p:txBody>
      </p:sp>
    </p:spTree>
    <p:extLst>
      <p:ext uri="{BB962C8B-B14F-4D97-AF65-F5344CB8AC3E}">
        <p14:creationId xmlns:p14="http://schemas.microsoft.com/office/powerpoint/2010/main" val="823177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System Development Lifecycle</a:t>
            </a:r>
            <a:br>
              <a:rPr lang="en-US" dirty="0" smtClean="0"/>
            </a:br>
            <a:r>
              <a:rPr lang="en-US" dirty="0" smtClean="0"/>
              <a:t>(Detailed View)</a:t>
            </a:r>
            <a:endParaRPr lang="en-US" dirty="0"/>
          </a:p>
        </p:txBody>
      </p:sp>
      <p:pic>
        <p:nvPicPr>
          <p:cNvPr id="5" name="Content Placeholder 4"/>
          <p:cNvPicPr>
            <a:picLocks noGrp="1" noChangeAspect="1"/>
          </p:cNvPicPr>
          <p:nvPr>
            <p:ph idx="1"/>
          </p:nvPr>
        </p:nvPicPr>
        <p:blipFill>
          <a:blip r:embed="rId2"/>
          <a:stretch>
            <a:fillRect/>
          </a:stretch>
        </p:blipFill>
        <p:spPr>
          <a:xfrm>
            <a:off x="677863" y="2692780"/>
            <a:ext cx="8596312" cy="2817052"/>
          </a:xfrm>
          <a:prstGeom prst="rect">
            <a:avLst/>
          </a:prstGeom>
        </p:spPr>
      </p:pic>
    </p:spTree>
    <p:extLst>
      <p:ext uri="{BB962C8B-B14F-4D97-AF65-F5344CB8AC3E}">
        <p14:creationId xmlns:p14="http://schemas.microsoft.com/office/powerpoint/2010/main" val="1114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Development Models</a:t>
            </a:r>
            <a:br>
              <a:rPr lang="en-US" dirty="0" smtClean="0"/>
            </a:br>
            <a:r>
              <a:rPr lang="en-US" dirty="0" smtClean="0"/>
              <a:t>(Spiral, Agile)</a:t>
            </a:r>
            <a:endParaRPr lang="en-US" dirty="0"/>
          </a:p>
        </p:txBody>
      </p:sp>
      <p:sp>
        <p:nvSpPr>
          <p:cNvPr id="3" name="Content Placeholder 2"/>
          <p:cNvSpPr>
            <a:spLocks noGrp="1"/>
          </p:cNvSpPr>
          <p:nvPr>
            <p:ph idx="1"/>
          </p:nvPr>
        </p:nvSpPr>
        <p:spPr/>
        <p:txBody>
          <a:bodyPr/>
          <a:lstStyle/>
          <a:p>
            <a:r>
              <a:rPr lang="en-US" dirty="0" smtClean="0"/>
              <a:t>Driving philosophy:</a:t>
            </a:r>
          </a:p>
          <a:p>
            <a:pPr lvl="1"/>
            <a:r>
              <a:rPr lang="en-US" dirty="0" smtClean="0"/>
              <a:t>No software manufacturing</a:t>
            </a:r>
          </a:p>
          <a:p>
            <a:pPr lvl="1"/>
            <a:r>
              <a:rPr lang="en-US" dirty="0" smtClean="0"/>
              <a:t>Do not know risks until development</a:t>
            </a:r>
          </a:p>
          <a:p>
            <a:r>
              <a:rPr lang="en-US" dirty="0" smtClean="0"/>
              <a:t>Simple initial implementation </a:t>
            </a:r>
            <a:r>
              <a:rPr lang="en-US" dirty="0" smtClean="0"/>
              <a:t>(Agile: minimum </a:t>
            </a:r>
            <a:r>
              <a:rPr lang="en-US" dirty="0" smtClean="0"/>
              <a:t>viable product)</a:t>
            </a:r>
          </a:p>
          <a:p>
            <a:r>
              <a:rPr lang="en-US" dirty="0" smtClean="0"/>
              <a:t>Iterative approach to development</a:t>
            </a:r>
          </a:p>
          <a:p>
            <a:r>
              <a:rPr lang="en-US" dirty="0" smtClean="0"/>
              <a:t>Many cycles:</a:t>
            </a:r>
          </a:p>
          <a:p>
            <a:pPr lvl="1"/>
            <a:r>
              <a:rPr lang="en-US" dirty="0" smtClean="0"/>
              <a:t>Gradually increasing overall cost</a:t>
            </a:r>
          </a:p>
          <a:p>
            <a:pPr lvl="1"/>
            <a:r>
              <a:rPr lang="en-US" dirty="0" smtClean="0"/>
              <a:t>Provide intermediate deliverables</a:t>
            </a:r>
          </a:p>
          <a:p>
            <a:pPr lvl="1"/>
            <a:r>
              <a:rPr lang="en-US" dirty="0" smtClean="0"/>
              <a:t>Motto: “Always a working system</a:t>
            </a:r>
            <a:r>
              <a:rPr lang="en-US" dirty="0" smtClean="0"/>
              <a:t>.”</a:t>
            </a:r>
          </a:p>
          <a:p>
            <a:r>
              <a:rPr lang="en-US" dirty="0" smtClean="0"/>
              <a:t>When is iterative development “done”?</a:t>
            </a:r>
            <a:endParaRPr lang="en-US" dirty="0" smtClean="0"/>
          </a:p>
        </p:txBody>
      </p:sp>
    </p:spTree>
    <p:extLst>
      <p:ext uri="{BB962C8B-B14F-4D97-AF65-F5344CB8AC3E}">
        <p14:creationId xmlns:p14="http://schemas.microsoft.com/office/powerpoint/2010/main" val="185290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Development is only part of the life cycle, so</a:t>
            </a:r>
            <a:br>
              <a:rPr lang="en-US" dirty="0" smtClean="0"/>
            </a:br>
            <a:r>
              <a:rPr lang="en-US" dirty="0" smtClean="0"/>
              <a:t>what is beyond development?</a:t>
            </a:r>
            <a:endParaRPr lang="en-US" dirty="0"/>
          </a:p>
        </p:txBody>
      </p:sp>
      <p:sp>
        <p:nvSpPr>
          <p:cNvPr id="3" name="Content Placeholder 2"/>
          <p:cNvSpPr>
            <a:spLocks noGrp="1"/>
          </p:cNvSpPr>
          <p:nvPr>
            <p:ph idx="1"/>
          </p:nvPr>
        </p:nvSpPr>
        <p:spPr/>
        <p:txBody>
          <a:bodyPr/>
          <a:lstStyle/>
          <a:p>
            <a:r>
              <a:rPr lang="en-US" dirty="0" smtClean="0"/>
              <a:t>Software </a:t>
            </a:r>
            <a:r>
              <a:rPr lang="en-US" b="1" dirty="0" smtClean="0"/>
              <a:t>Operation</a:t>
            </a:r>
            <a:r>
              <a:rPr lang="en-US" dirty="0" smtClean="0"/>
              <a:t> </a:t>
            </a:r>
            <a:r>
              <a:rPr lang="en-US" dirty="0" smtClean="0"/>
              <a:t>(and Support)</a:t>
            </a:r>
          </a:p>
          <a:p>
            <a:r>
              <a:rPr lang="en-US" dirty="0" smtClean="0"/>
              <a:t>Software </a:t>
            </a:r>
            <a:r>
              <a:rPr lang="en-US" b="1" dirty="0" smtClean="0"/>
              <a:t>Maintenance</a:t>
            </a:r>
            <a:endParaRPr lang="en-US" b="1" dirty="0" smtClean="0"/>
          </a:p>
          <a:p>
            <a:r>
              <a:rPr lang="en-US" dirty="0" smtClean="0"/>
              <a:t>Software </a:t>
            </a:r>
            <a:r>
              <a:rPr lang="en-US" b="1" dirty="0" smtClean="0"/>
              <a:t>Retirement</a:t>
            </a:r>
            <a:r>
              <a:rPr lang="en-US" dirty="0" smtClean="0"/>
              <a:t> </a:t>
            </a:r>
            <a:r>
              <a:rPr lang="en-US" dirty="0" smtClean="0"/>
              <a:t>(or Disposal)</a:t>
            </a:r>
          </a:p>
          <a:p>
            <a:endParaRPr lang="en-US" dirty="0"/>
          </a:p>
          <a:p>
            <a:r>
              <a:rPr lang="en-US" dirty="0" smtClean="0"/>
              <a:t>Operation and Maintenance is sometimes grouped together and called </a:t>
            </a:r>
            <a:r>
              <a:rPr lang="en-US" dirty="0" smtClean="0"/>
              <a:t>“O&amp;M” (pronounced “oh and </a:t>
            </a:r>
            <a:r>
              <a:rPr lang="en-US" dirty="0" err="1" smtClean="0"/>
              <a:t>em</a:t>
            </a:r>
            <a:r>
              <a:rPr lang="en-US" dirty="0" smtClean="0"/>
              <a:t>”)</a:t>
            </a:r>
          </a:p>
          <a:p>
            <a:pPr lvl="1"/>
            <a:r>
              <a:rPr lang="en-US" dirty="0" smtClean="0"/>
              <a:t>O&amp;M manual – Operation and Maintenance Manual</a:t>
            </a:r>
          </a:p>
          <a:p>
            <a:pPr lvl="1"/>
            <a:endParaRPr lang="en-US" dirty="0"/>
          </a:p>
        </p:txBody>
      </p:sp>
    </p:spTree>
    <p:extLst>
      <p:ext uri="{BB962C8B-B14F-4D97-AF65-F5344CB8AC3E}">
        <p14:creationId xmlns:p14="http://schemas.microsoft.com/office/powerpoint/2010/main" val="80983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Operation</a:t>
            </a:r>
            <a:br>
              <a:rPr lang="en-US" dirty="0" smtClean="0"/>
            </a:br>
            <a:r>
              <a:rPr lang="en-US" dirty="0" smtClean="0"/>
              <a:t>according to IEEE Standard 12207-1998</a:t>
            </a:r>
            <a:endParaRPr lang="en-US" dirty="0"/>
          </a:p>
        </p:txBody>
      </p:sp>
      <p:sp>
        <p:nvSpPr>
          <p:cNvPr id="3" name="Content Placeholder 2"/>
          <p:cNvSpPr>
            <a:spLocks noGrp="1"/>
          </p:cNvSpPr>
          <p:nvPr>
            <p:ph idx="1"/>
          </p:nvPr>
        </p:nvSpPr>
        <p:spPr/>
        <p:txBody>
          <a:bodyPr>
            <a:normAutofit fontScale="92500"/>
          </a:bodyPr>
          <a:lstStyle/>
          <a:p>
            <a:r>
              <a:rPr lang="en-US" dirty="0" smtClean="0"/>
              <a:t>The </a:t>
            </a:r>
            <a:r>
              <a:rPr lang="en-US" dirty="0"/>
              <a:t>purpose of the </a:t>
            </a:r>
            <a:r>
              <a:rPr lang="en-US" b="1" dirty="0"/>
              <a:t>Software Operation Process </a:t>
            </a:r>
            <a:r>
              <a:rPr lang="en-US" dirty="0"/>
              <a:t>is to operate the software product in its intended environment and to provide support to the customers of the software product</a:t>
            </a:r>
            <a:r>
              <a:rPr lang="en-US" dirty="0" smtClean="0"/>
              <a:t>.</a:t>
            </a:r>
          </a:p>
          <a:p>
            <a:r>
              <a:rPr lang="en-US" dirty="0"/>
              <a:t>As a result of the successful implementation of the Software Operation Process:</a:t>
            </a:r>
          </a:p>
          <a:p>
            <a:pPr marL="800100" lvl="1" indent="-342900">
              <a:buFont typeface="+mj-lt"/>
              <a:buAutoNum type="alphaLcParenR"/>
            </a:pPr>
            <a:r>
              <a:rPr lang="en-US" dirty="0" smtClean="0"/>
              <a:t>an </a:t>
            </a:r>
            <a:r>
              <a:rPr lang="en-US" dirty="0"/>
              <a:t>operation strategy is defined;</a:t>
            </a:r>
          </a:p>
          <a:p>
            <a:pPr marL="800100" lvl="1" indent="-342900">
              <a:buFont typeface="+mj-lt"/>
              <a:buAutoNum type="alphaLcParenR"/>
            </a:pPr>
            <a:r>
              <a:rPr lang="en-US" dirty="0" smtClean="0"/>
              <a:t>conditions </a:t>
            </a:r>
            <a:r>
              <a:rPr lang="en-US" dirty="0"/>
              <a:t>for correct operation of the software in its intended environment are identified and evaluated;</a:t>
            </a:r>
          </a:p>
          <a:p>
            <a:pPr marL="800100" lvl="1" indent="-342900">
              <a:buFont typeface="+mj-lt"/>
              <a:buAutoNum type="alphaLcParenR"/>
            </a:pPr>
            <a:r>
              <a:rPr lang="en-US" dirty="0" smtClean="0"/>
              <a:t>the </a:t>
            </a:r>
            <a:r>
              <a:rPr lang="en-US" dirty="0"/>
              <a:t>software is tested and determined to operate in its intended environment;</a:t>
            </a:r>
          </a:p>
          <a:p>
            <a:pPr marL="800100" lvl="1" indent="-342900">
              <a:buFont typeface="+mj-lt"/>
              <a:buAutoNum type="alphaLcParenR"/>
            </a:pPr>
            <a:r>
              <a:rPr lang="en-US" dirty="0" smtClean="0"/>
              <a:t>the </a:t>
            </a:r>
            <a:r>
              <a:rPr lang="en-US" dirty="0"/>
              <a:t>software is operated in its intended environment; and</a:t>
            </a:r>
          </a:p>
          <a:p>
            <a:pPr marL="800100" lvl="1" indent="-342900">
              <a:buFont typeface="+mj-lt"/>
              <a:buAutoNum type="alphaLcParenR"/>
            </a:pPr>
            <a:r>
              <a:rPr lang="en-US" dirty="0" smtClean="0"/>
              <a:t>assistance </a:t>
            </a:r>
            <a:r>
              <a:rPr lang="en-US" dirty="0"/>
              <a:t>and consultation is provided to the customers of the software product in accordance with the agreement</a:t>
            </a:r>
            <a:r>
              <a:rPr lang="en-US" dirty="0" smtClean="0"/>
              <a:t>.</a:t>
            </a:r>
          </a:p>
          <a:p>
            <a:pPr marL="400050"/>
            <a:r>
              <a:rPr lang="en-US" dirty="0" smtClean="0"/>
              <a:t>Activities and tasks?</a:t>
            </a:r>
          </a:p>
        </p:txBody>
      </p:sp>
    </p:spTree>
    <p:extLst>
      <p:ext uri="{BB962C8B-B14F-4D97-AF65-F5344CB8AC3E}">
        <p14:creationId xmlns:p14="http://schemas.microsoft.com/office/powerpoint/2010/main" val="1146951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a:t>
            </a:r>
            <a:br>
              <a:rPr lang="en-US" dirty="0" smtClean="0"/>
            </a:br>
            <a:r>
              <a:rPr lang="en-US" dirty="0" smtClean="0"/>
              <a:t>according to IEEE Standard 12207-1998</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Operation and Maintenance are two different, but related activities, often paired together and called “O&amp;M”</a:t>
            </a:r>
          </a:p>
          <a:p>
            <a:r>
              <a:rPr lang="en-US" dirty="0"/>
              <a:t>The purpose of the </a:t>
            </a:r>
            <a:r>
              <a:rPr lang="en-US" b="1" dirty="0"/>
              <a:t>Software Maintenance Process </a:t>
            </a:r>
            <a:r>
              <a:rPr lang="en-US" dirty="0"/>
              <a:t>is to provide cost-effective support to a delivered software product</a:t>
            </a:r>
            <a:r>
              <a:rPr lang="en-US" dirty="0" smtClean="0"/>
              <a:t>.</a:t>
            </a:r>
          </a:p>
          <a:p>
            <a:r>
              <a:rPr lang="en-US" dirty="0" smtClean="0"/>
              <a:t>As </a:t>
            </a:r>
            <a:r>
              <a:rPr lang="en-US" dirty="0"/>
              <a:t>a result of the successful implementation of the Software </a:t>
            </a:r>
            <a:r>
              <a:rPr lang="en-US" dirty="0" smtClean="0"/>
              <a:t>Maintenance Process</a:t>
            </a:r>
            <a:r>
              <a:rPr lang="en-US" dirty="0"/>
              <a:t>:</a:t>
            </a:r>
          </a:p>
          <a:p>
            <a:pPr marL="800100" lvl="1" indent="-342900">
              <a:buFont typeface="+mj-lt"/>
              <a:buAutoNum type="alphaLcParenR"/>
            </a:pPr>
            <a:r>
              <a:rPr lang="en-US" dirty="0"/>
              <a:t>a maintenance strategy is developed to manage modification and migration of products according to the release strategy; </a:t>
            </a:r>
          </a:p>
          <a:p>
            <a:pPr marL="800100" lvl="1" indent="-342900">
              <a:buFont typeface="+mj-lt"/>
              <a:buAutoNum type="alphaLcParenR"/>
            </a:pPr>
            <a:r>
              <a:rPr lang="en-US" dirty="0" smtClean="0"/>
              <a:t>the </a:t>
            </a:r>
            <a:r>
              <a:rPr lang="en-US" dirty="0"/>
              <a:t>impact of changes to the existing system on organization, operations or interfaces are identified; </a:t>
            </a:r>
          </a:p>
          <a:p>
            <a:pPr marL="800100" lvl="1" indent="-342900">
              <a:buFont typeface="+mj-lt"/>
              <a:buAutoNum type="alphaLcParenR"/>
            </a:pPr>
            <a:r>
              <a:rPr lang="en-US" dirty="0" smtClean="0"/>
              <a:t>affected </a:t>
            </a:r>
            <a:r>
              <a:rPr lang="en-US" dirty="0"/>
              <a:t>system and software documentation is updated as needed</a:t>
            </a:r>
            <a:r>
              <a:rPr lang="en-US" dirty="0" smtClean="0"/>
              <a:t>;</a:t>
            </a:r>
          </a:p>
          <a:p>
            <a:pPr marL="800100" lvl="1" indent="-342900">
              <a:buFont typeface="+mj-lt"/>
              <a:buAutoNum type="alphaLcParenR"/>
            </a:pPr>
            <a:r>
              <a:rPr lang="en-US" dirty="0"/>
              <a:t>modified products are developed with associated tests that demonstrate that requirements are not compromised; </a:t>
            </a:r>
          </a:p>
          <a:p>
            <a:pPr marL="800100" lvl="1" indent="-342900">
              <a:buFont typeface="+mj-lt"/>
              <a:buAutoNum type="alphaLcParenR"/>
            </a:pPr>
            <a:r>
              <a:rPr lang="en-US" dirty="0" smtClean="0"/>
              <a:t>product </a:t>
            </a:r>
            <a:r>
              <a:rPr lang="en-US" dirty="0"/>
              <a:t>upgrades are migrated to the customer’s environment; and </a:t>
            </a:r>
          </a:p>
          <a:p>
            <a:pPr marL="800100" lvl="1" indent="-342900">
              <a:buFont typeface="+mj-lt"/>
              <a:buAutoNum type="alphaLcParenR"/>
            </a:pPr>
            <a:r>
              <a:rPr lang="en-US" dirty="0" smtClean="0"/>
              <a:t>the </a:t>
            </a:r>
            <a:r>
              <a:rPr lang="en-US" dirty="0"/>
              <a:t>system software modification is communicated to all affected parties</a:t>
            </a:r>
            <a:r>
              <a:rPr lang="en-US" dirty="0" smtClean="0"/>
              <a:t>. </a:t>
            </a:r>
          </a:p>
          <a:p>
            <a:pPr marL="400050"/>
            <a:r>
              <a:rPr lang="en-US" dirty="0" smtClean="0">
                <a:effectLst/>
              </a:rPr>
              <a:t>Activities and tasks?</a:t>
            </a:r>
            <a:endParaRPr lang="en-US" dirty="0">
              <a:effectLst/>
            </a:endParaRPr>
          </a:p>
        </p:txBody>
      </p:sp>
    </p:spTree>
    <p:extLst>
      <p:ext uri="{BB962C8B-B14F-4D97-AF65-F5344CB8AC3E}">
        <p14:creationId xmlns:p14="http://schemas.microsoft.com/office/powerpoint/2010/main" val="1279128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Disposal</a:t>
            </a:r>
            <a:br>
              <a:rPr lang="en-US" dirty="0" smtClean="0"/>
            </a:br>
            <a:r>
              <a:rPr lang="en-US" dirty="0" smtClean="0"/>
              <a:t>according to IEEE Standard 12207-1998</a:t>
            </a:r>
            <a:endParaRPr lang="en-US" dirty="0"/>
          </a:p>
        </p:txBody>
      </p:sp>
      <p:sp>
        <p:nvSpPr>
          <p:cNvPr id="3" name="Content Placeholder 2"/>
          <p:cNvSpPr>
            <a:spLocks noGrp="1"/>
          </p:cNvSpPr>
          <p:nvPr>
            <p:ph idx="1"/>
          </p:nvPr>
        </p:nvSpPr>
        <p:spPr/>
        <p:txBody>
          <a:bodyPr>
            <a:normAutofit/>
          </a:bodyPr>
          <a:lstStyle/>
          <a:p>
            <a:r>
              <a:rPr lang="en-US" dirty="0"/>
              <a:t>The purpose of the </a:t>
            </a:r>
            <a:r>
              <a:rPr lang="en-US" b="1" dirty="0"/>
              <a:t>Software Disposal Process</a:t>
            </a:r>
            <a:r>
              <a:rPr lang="en-US" dirty="0"/>
              <a:t> is to end the existence of a system’s software entity. </a:t>
            </a:r>
          </a:p>
          <a:p>
            <a:r>
              <a:rPr lang="en-US" dirty="0"/>
              <a:t>This process ends active support by the operation and maintenance organization, or deactivates, disassembles and removes the affected software products, consigning them to a final condition and leaving the environment in an acceptable condition. This process destroys or stores system software elements and related products in a sound manner, in accordance with legislation, agreements, organizational constraints and stakeholder requirements. Where required, it maintains records that may be monitored. </a:t>
            </a:r>
          </a:p>
        </p:txBody>
      </p:sp>
    </p:spTree>
    <p:extLst>
      <p:ext uri="{BB962C8B-B14F-4D97-AF65-F5344CB8AC3E}">
        <p14:creationId xmlns:p14="http://schemas.microsoft.com/office/powerpoint/2010/main" val="64053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Disposal</a:t>
            </a:r>
            <a:br>
              <a:rPr lang="en-US" dirty="0"/>
            </a:br>
            <a:r>
              <a:rPr lang="en-US" dirty="0"/>
              <a:t>according to IEEE Standard 12207-1998</a:t>
            </a:r>
          </a:p>
        </p:txBody>
      </p:sp>
      <p:sp>
        <p:nvSpPr>
          <p:cNvPr id="3" name="Content Placeholder 2"/>
          <p:cNvSpPr>
            <a:spLocks noGrp="1"/>
          </p:cNvSpPr>
          <p:nvPr>
            <p:ph idx="1"/>
          </p:nvPr>
        </p:nvSpPr>
        <p:spPr/>
        <p:txBody>
          <a:bodyPr/>
          <a:lstStyle/>
          <a:p>
            <a:r>
              <a:rPr lang="en-US" dirty="0"/>
              <a:t>As a result of successful implementation of the Software Disposal Process: </a:t>
            </a:r>
          </a:p>
          <a:p>
            <a:pPr marL="800100" lvl="1" indent="-342900">
              <a:buFont typeface="+mj-lt"/>
              <a:buAutoNum type="alphaLcParenR"/>
            </a:pPr>
            <a:r>
              <a:rPr lang="en-US" dirty="0" smtClean="0"/>
              <a:t>a </a:t>
            </a:r>
            <a:r>
              <a:rPr lang="en-US" dirty="0"/>
              <a:t>software disposal strategy is defined; </a:t>
            </a:r>
          </a:p>
          <a:p>
            <a:pPr marL="800100" lvl="1" indent="-342900">
              <a:buFont typeface="+mj-lt"/>
              <a:buAutoNum type="alphaLcParenR"/>
            </a:pPr>
            <a:r>
              <a:rPr lang="en-US" dirty="0" smtClean="0"/>
              <a:t>disposal </a:t>
            </a:r>
            <a:r>
              <a:rPr lang="en-US" dirty="0"/>
              <a:t>constraints are provided as inputs to requirements; </a:t>
            </a:r>
          </a:p>
          <a:p>
            <a:pPr marL="800100" lvl="1" indent="-342900">
              <a:buFont typeface="+mj-lt"/>
              <a:buAutoNum type="alphaLcParenR"/>
            </a:pPr>
            <a:r>
              <a:rPr lang="en-US" dirty="0" smtClean="0"/>
              <a:t>the </a:t>
            </a:r>
            <a:r>
              <a:rPr lang="en-US" dirty="0"/>
              <a:t>system's software elements are destroyed or stored; </a:t>
            </a:r>
          </a:p>
          <a:p>
            <a:pPr marL="800100" lvl="1" indent="-342900">
              <a:buFont typeface="+mj-lt"/>
              <a:buAutoNum type="alphaLcParenR"/>
            </a:pPr>
            <a:r>
              <a:rPr lang="en-US" dirty="0" smtClean="0"/>
              <a:t>the </a:t>
            </a:r>
            <a:r>
              <a:rPr lang="en-US" dirty="0"/>
              <a:t>environment is left in an agreed-upon state; and </a:t>
            </a:r>
          </a:p>
          <a:p>
            <a:pPr marL="800100" lvl="1" indent="-342900">
              <a:buFont typeface="+mj-lt"/>
              <a:buAutoNum type="alphaLcParenR"/>
            </a:pPr>
            <a:r>
              <a:rPr lang="en-US" dirty="0" smtClean="0"/>
              <a:t>records </a:t>
            </a:r>
            <a:r>
              <a:rPr lang="en-US" dirty="0"/>
              <a:t>allowing knowledge retention of disposal actions and any analysis of long-term impacts are available</a:t>
            </a:r>
            <a:r>
              <a:rPr lang="en-US" dirty="0" smtClean="0"/>
              <a:t>.</a:t>
            </a:r>
          </a:p>
          <a:p>
            <a:r>
              <a:rPr lang="en-US" dirty="0" smtClean="0"/>
              <a:t>Activities and tasks? </a:t>
            </a:r>
            <a:endParaRPr lang="en-US" dirty="0"/>
          </a:p>
          <a:p>
            <a:endParaRPr lang="en-US" dirty="0"/>
          </a:p>
        </p:txBody>
      </p:sp>
    </p:spTree>
    <p:extLst>
      <p:ext uri="{BB962C8B-B14F-4D97-AF65-F5344CB8AC3E}">
        <p14:creationId xmlns:p14="http://schemas.microsoft.com/office/powerpoint/2010/main" val="1566743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Terminology</a:t>
            </a:r>
            <a:endParaRPr lang="en-US" dirty="0"/>
          </a:p>
        </p:txBody>
      </p:sp>
      <p:sp>
        <p:nvSpPr>
          <p:cNvPr id="3" name="Content Placeholder 2"/>
          <p:cNvSpPr>
            <a:spLocks noGrp="1"/>
          </p:cNvSpPr>
          <p:nvPr>
            <p:ph idx="1"/>
          </p:nvPr>
        </p:nvSpPr>
        <p:spPr/>
        <p:txBody>
          <a:bodyPr/>
          <a:lstStyle/>
          <a:p>
            <a:r>
              <a:rPr lang="en-US" dirty="0" smtClean="0"/>
              <a:t>Software Maintenance, Maintenance Phase, or O&amp;M are often used as an umbrella terms to cover all of three of these processes as defined by IEEE</a:t>
            </a:r>
          </a:p>
          <a:p>
            <a:pPr lvl="1"/>
            <a:r>
              <a:rPr lang="en-US" dirty="0" smtClean="0"/>
              <a:t>Software Operation</a:t>
            </a:r>
          </a:p>
          <a:p>
            <a:pPr lvl="1"/>
            <a:r>
              <a:rPr lang="en-US" dirty="0" smtClean="0"/>
              <a:t>Software Maintenance</a:t>
            </a:r>
          </a:p>
          <a:p>
            <a:pPr lvl="1"/>
            <a:r>
              <a:rPr lang="en-US" dirty="0" smtClean="0"/>
              <a:t>Software Disposal</a:t>
            </a:r>
            <a:endParaRPr lang="en-US" dirty="0"/>
          </a:p>
        </p:txBody>
      </p:sp>
    </p:spTree>
    <p:extLst>
      <p:ext uri="{BB962C8B-B14F-4D97-AF65-F5344CB8AC3E}">
        <p14:creationId xmlns:p14="http://schemas.microsoft.com/office/powerpoint/2010/main" val="50621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Software Maintenance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is-IS" dirty="0" smtClean="0"/>
              <a:t>… change that have to be made to computer programs after they have been delivered to the customer or user.” (Martin &amp; McClure 1983)</a:t>
            </a:r>
          </a:p>
          <a:p>
            <a:r>
              <a:rPr lang="is-IS" dirty="0" smtClean="0"/>
              <a:t>“… the performance of those activities required to keep a software system operational and responsive after it is accepted and placed into production.” (FIPS 1984)</a:t>
            </a:r>
          </a:p>
          <a:p>
            <a:r>
              <a:rPr lang="is-IS" dirty="0" smtClean="0"/>
              <a:t>“Maintenance covers the life of a software system from the time it is installed until it is phased out.” (von Mayrhauser 1990)</a:t>
            </a:r>
          </a:p>
          <a:p>
            <a:r>
              <a:rPr lang="en-US" dirty="0" smtClean="0"/>
              <a:t>“Software </a:t>
            </a:r>
            <a:r>
              <a:rPr lang="en-US" dirty="0"/>
              <a:t>maintenance is the process of modifying a software system or component after delivery to correct faults, improve performance, or other attributes, or adapt to a changed environment</a:t>
            </a:r>
            <a:r>
              <a:rPr lang="en-US" dirty="0" smtClean="0"/>
              <a:t>.” (IEEE 1219 1993)</a:t>
            </a:r>
            <a:endParaRPr lang="en-US" dirty="0"/>
          </a:p>
          <a:p>
            <a:r>
              <a:rPr lang="is-IS" dirty="0" smtClean="0"/>
              <a:t>“… software product undergoes modification to code and associated documentation due to a problem or the need for improvement. The objective is to modify existing software product while preserving its integrity.” (ISO/IEC 12207 1995)</a:t>
            </a:r>
            <a:endParaRPr lang="en-US" dirty="0"/>
          </a:p>
        </p:txBody>
      </p:sp>
    </p:spTree>
    <p:extLst>
      <p:ext uri="{BB962C8B-B14F-4D97-AF65-F5344CB8AC3E}">
        <p14:creationId xmlns:p14="http://schemas.microsoft.com/office/powerpoint/2010/main" val="302619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Choice of Terminology</a:t>
            </a:r>
            <a:endParaRPr lang="en-US" dirty="0"/>
          </a:p>
        </p:txBody>
      </p:sp>
      <p:sp>
        <p:nvSpPr>
          <p:cNvPr id="3" name="Content Placeholder 2"/>
          <p:cNvSpPr>
            <a:spLocks noGrp="1"/>
          </p:cNvSpPr>
          <p:nvPr>
            <p:ph idx="1"/>
          </p:nvPr>
        </p:nvSpPr>
        <p:spPr/>
        <p:txBody>
          <a:bodyPr/>
          <a:lstStyle/>
          <a:p>
            <a:r>
              <a:rPr lang="en-US" dirty="0" smtClean="0"/>
              <a:t>Software doesn’t break, it doesn’t wear out, so why </a:t>
            </a:r>
            <a:r>
              <a:rPr lang="en-US" b="1" dirty="0" smtClean="0"/>
              <a:t>maintain</a:t>
            </a:r>
            <a:r>
              <a:rPr lang="en-US" dirty="0" smtClean="0"/>
              <a:t> it?</a:t>
            </a:r>
          </a:p>
          <a:p>
            <a:r>
              <a:rPr lang="en-US" dirty="0" smtClean="0"/>
              <a:t>Because:</a:t>
            </a:r>
          </a:p>
          <a:p>
            <a:pPr lvl="1"/>
            <a:r>
              <a:rPr lang="en-US" dirty="0" smtClean="0"/>
              <a:t>Software is rarely perfect when delivered</a:t>
            </a:r>
          </a:p>
          <a:p>
            <a:pPr lvl="1"/>
            <a:r>
              <a:rPr lang="en-US" dirty="0" smtClean="0"/>
              <a:t>Software’s operating environment changes</a:t>
            </a:r>
          </a:p>
          <a:p>
            <a:pPr lvl="1"/>
            <a:r>
              <a:rPr lang="en-US" dirty="0" smtClean="0"/>
              <a:t>Software’s specification changes</a:t>
            </a:r>
          </a:p>
          <a:p>
            <a:r>
              <a:rPr lang="en-US" dirty="0" smtClean="0"/>
              <a:t>Better Terms?</a:t>
            </a:r>
          </a:p>
          <a:p>
            <a:pPr lvl="1"/>
            <a:r>
              <a:rPr lang="en-US" b="1" dirty="0" smtClean="0"/>
              <a:t>Long-Term (Extended) Development</a:t>
            </a:r>
            <a:r>
              <a:rPr lang="en-US" dirty="0" smtClean="0"/>
              <a:t>, because that’s what we’re really doing</a:t>
            </a:r>
          </a:p>
          <a:p>
            <a:pPr lvl="1"/>
            <a:r>
              <a:rPr lang="en-US" b="1" dirty="0" smtClean="0"/>
              <a:t>Software Evolution</a:t>
            </a:r>
            <a:r>
              <a:rPr lang="en-US" dirty="0" smtClean="0"/>
              <a:t>, because products naturally evolve over time</a:t>
            </a:r>
          </a:p>
          <a:p>
            <a:r>
              <a:rPr lang="en-US" dirty="0" smtClean="0"/>
              <a:t>Regardless of what we call it, it is the most expensive component of software development.</a:t>
            </a:r>
          </a:p>
        </p:txBody>
      </p:sp>
    </p:spTree>
    <p:extLst>
      <p:ext uri="{BB962C8B-B14F-4D97-AF65-F5344CB8AC3E}">
        <p14:creationId xmlns:p14="http://schemas.microsoft.com/office/powerpoint/2010/main" val="29908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Definition of Software Maintenance</a:t>
            </a:r>
            <a:endParaRPr lang="en-US" dirty="0"/>
          </a:p>
        </p:txBody>
      </p:sp>
      <p:sp>
        <p:nvSpPr>
          <p:cNvPr id="3" name="Content Placeholder 2"/>
          <p:cNvSpPr>
            <a:spLocks noGrp="1"/>
          </p:cNvSpPr>
          <p:nvPr>
            <p:ph idx="1"/>
          </p:nvPr>
        </p:nvSpPr>
        <p:spPr/>
        <p:txBody>
          <a:bodyPr/>
          <a:lstStyle/>
          <a:p>
            <a:r>
              <a:rPr lang="en-US" dirty="0" smtClean="0"/>
              <a:t>IEEE Standard 610.12-1990, IEEE Standard Glossary of Software Engineering Terminology</a:t>
            </a:r>
          </a:p>
          <a:p>
            <a:r>
              <a:rPr lang="en-US" dirty="0" smtClean="0"/>
              <a:t>IEEE Standard 1219-1998, IEEE Standard for Software Maintenance</a:t>
            </a:r>
          </a:p>
          <a:p>
            <a:r>
              <a:rPr lang="en-US" dirty="0" smtClean="0"/>
              <a:t>Software maintenance is the process of modifying a software system or component after delivery to correct faults, improve performance, or other attributes, or adapt to a changed environment.</a:t>
            </a:r>
            <a:endParaRPr lang="en-US" dirty="0"/>
          </a:p>
        </p:txBody>
      </p:sp>
    </p:spTree>
    <p:extLst>
      <p:ext uri="{BB962C8B-B14F-4D97-AF65-F5344CB8AC3E}">
        <p14:creationId xmlns:p14="http://schemas.microsoft.com/office/powerpoint/2010/main" val="534187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Software Must be Maintained (</a:t>
            </a:r>
            <a:r>
              <a:rPr lang="en-US" dirty="0" err="1" smtClean="0"/>
              <a:t>Schach</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Software is a model of reality. Reality changes</a:t>
            </a:r>
            <a:r>
              <a:rPr lang="en-US" dirty="0" smtClean="0"/>
              <a:t>. Software must adapt or die.</a:t>
            </a:r>
          </a:p>
          <a:p>
            <a:r>
              <a:rPr lang="en-US" dirty="0"/>
              <a:t>If software is found to be useful, satisfied users want to extend the functionality of the system</a:t>
            </a:r>
            <a:r>
              <a:rPr lang="en-US" dirty="0" smtClean="0"/>
              <a:t>.</a:t>
            </a:r>
          </a:p>
          <a:p>
            <a:r>
              <a:rPr lang="en-US" dirty="0" smtClean="0"/>
              <a:t>Software is much cheaper to change than hardware. As a result, changes are made in software whenever possible.</a:t>
            </a:r>
            <a:endParaRPr lang="en-US" dirty="0"/>
          </a:p>
          <a:p>
            <a:r>
              <a:rPr lang="en-US" dirty="0"/>
              <a:t>Successful software survives well beyond the lifetime of the environment for which it was written. Software needs to be modified to run on new environments.</a:t>
            </a:r>
          </a:p>
          <a:p>
            <a:pPr lvl="1"/>
            <a:r>
              <a:rPr lang="en-US" dirty="0"/>
              <a:t>New hardware</a:t>
            </a:r>
          </a:p>
          <a:p>
            <a:pPr lvl="1"/>
            <a:r>
              <a:rPr lang="en-US" dirty="0"/>
              <a:t>New versions of operating systems</a:t>
            </a:r>
          </a:p>
          <a:p>
            <a:pPr lvl="1"/>
            <a:r>
              <a:rPr lang="en-US" dirty="0"/>
              <a:t>New operating systems / platforms</a:t>
            </a:r>
          </a:p>
          <a:p>
            <a:pPr lvl="1"/>
            <a:r>
              <a:rPr lang="en-US" dirty="0"/>
              <a:t>Changes to third-party dependencies (libraries, APIs, databases, services)</a:t>
            </a:r>
          </a:p>
          <a:p>
            <a:endParaRPr lang="en-US" dirty="0"/>
          </a:p>
        </p:txBody>
      </p:sp>
    </p:spTree>
    <p:extLst>
      <p:ext uri="{BB962C8B-B14F-4D97-AF65-F5344CB8AC3E}">
        <p14:creationId xmlns:p14="http://schemas.microsoft.com/office/powerpoint/2010/main" val="561855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Maintenance Necessary?</a:t>
            </a:r>
            <a:br>
              <a:rPr lang="en-US" dirty="0" smtClean="0"/>
            </a:br>
            <a:r>
              <a:rPr lang="en-US" dirty="0" smtClean="0"/>
              <a:t>(</a:t>
            </a:r>
            <a:r>
              <a:rPr lang="en-US" dirty="0" err="1" smtClean="0"/>
              <a:t>Pigoski</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marL="533400" indent="-533400">
              <a:lnSpc>
                <a:spcPct val="90000"/>
              </a:lnSpc>
              <a:buClr>
                <a:schemeClr val="folHlink"/>
              </a:buClr>
            </a:pPr>
            <a:r>
              <a:rPr lang="en-US" altLang="en-US" dirty="0"/>
              <a:t>Correct errors</a:t>
            </a:r>
          </a:p>
          <a:p>
            <a:pPr marL="533400" indent="-533400">
              <a:lnSpc>
                <a:spcPct val="90000"/>
              </a:lnSpc>
              <a:buClr>
                <a:schemeClr val="folHlink"/>
              </a:buClr>
            </a:pPr>
            <a:r>
              <a:rPr lang="en-US" altLang="en-US" dirty="0"/>
              <a:t>Correct design flaws</a:t>
            </a:r>
          </a:p>
          <a:p>
            <a:pPr marL="533400" indent="-533400">
              <a:lnSpc>
                <a:spcPct val="90000"/>
              </a:lnSpc>
              <a:buClr>
                <a:schemeClr val="folHlink"/>
              </a:buClr>
            </a:pPr>
            <a:r>
              <a:rPr lang="en-US" altLang="en-US" dirty="0"/>
              <a:t>Interface with other systems</a:t>
            </a:r>
          </a:p>
          <a:p>
            <a:pPr marL="533400" indent="-533400">
              <a:lnSpc>
                <a:spcPct val="90000"/>
              </a:lnSpc>
              <a:buClr>
                <a:schemeClr val="folHlink"/>
              </a:buClr>
            </a:pPr>
            <a:r>
              <a:rPr lang="en-US" altLang="en-US" dirty="0"/>
              <a:t>Make enhancements</a:t>
            </a:r>
          </a:p>
          <a:p>
            <a:pPr marL="533400" indent="-533400">
              <a:lnSpc>
                <a:spcPct val="90000"/>
              </a:lnSpc>
              <a:buClr>
                <a:schemeClr val="folHlink"/>
              </a:buClr>
            </a:pPr>
            <a:r>
              <a:rPr lang="en-US" altLang="en-US" dirty="0"/>
              <a:t>Make necessary changes to system</a:t>
            </a:r>
          </a:p>
          <a:p>
            <a:pPr marL="533400" indent="-533400">
              <a:lnSpc>
                <a:spcPct val="90000"/>
              </a:lnSpc>
              <a:buClr>
                <a:schemeClr val="folHlink"/>
              </a:buClr>
            </a:pPr>
            <a:r>
              <a:rPr lang="en-US" altLang="en-US" dirty="0"/>
              <a:t>Make changes in files or databases</a:t>
            </a:r>
          </a:p>
          <a:p>
            <a:pPr marL="533400" indent="-533400">
              <a:lnSpc>
                <a:spcPct val="90000"/>
              </a:lnSpc>
              <a:buClr>
                <a:schemeClr val="folHlink"/>
              </a:buClr>
            </a:pPr>
            <a:r>
              <a:rPr lang="en-US" altLang="en-US" dirty="0"/>
              <a:t>Improve the design</a:t>
            </a:r>
          </a:p>
          <a:p>
            <a:pPr marL="533400" indent="-533400">
              <a:lnSpc>
                <a:spcPct val="90000"/>
              </a:lnSpc>
              <a:buClr>
                <a:schemeClr val="folHlink"/>
              </a:buClr>
            </a:pPr>
            <a:r>
              <a:rPr lang="en-US" altLang="en-US" dirty="0"/>
              <a:t>Convert programs so that different hardware, software, systems features and telecomm facilities can be used</a:t>
            </a:r>
          </a:p>
          <a:p>
            <a:pPr marL="533400" indent="-533400">
              <a:lnSpc>
                <a:spcPct val="90000"/>
              </a:lnSpc>
              <a:buClr>
                <a:schemeClr val="folHlink"/>
              </a:buClr>
            </a:pPr>
            <a:r>
              <a:rPr lang="en-US" altLang="en-US" dirty="0"/>
              <a:t>Prevent problems</a:t>
            </a:r>
          </a:p>
          <a:p>
            <a:pPr marL="533400" indent="-533400">
              <a:lnSpc>
                <a:spcPct val="90000"/>
              </a:lnSpc>
              <a:buClr>
                <a:schemeClr val="folHlink"/>
              </a:buClr>
            </a:pPr>
            <a:r>
              <a:rPr lang="en-US" altLang="en-US" dirty="0"/>
              <a:t>Improve </a:t>
            </a:r>
            <a:r>
              <a:rPr lang="en-US" altLang="en-US" dirty="0" smtClean="0"/>
              <a:t>performance</a:t>
            </a:r>
            <a:endParaRPr lang="en-US" altLang="en-US" dirty="0"/>
          </a:p>
        </p:txBody>
      </p:sp>
    </p:spTree>
    <p:extLst>
      <p:ext uri="{BB962C8B-B14F-4D97-AF65-F5344CB8AC3E}">
        <p14:creationId xmlns:p14="http://schemas.microsoft.com/office/powerpoint/2010/main" val="32821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a:t>
            </a:r>
            <a:endParaRPr lang="en-US" dirty="0"/>
          </a:p>
        </p:txBody>
      </p:sp>
      <p:sp>
        <p:nvSpPr>
          <p:cNvPr id="3" name="Content Placeholder 2"/>
          <p:cNvSpPr>
            <a:spLocks noGrp="1"/>
          </p:cNvSpPr>
          <p:nvPr>
            <p:ph idx="1"/>
          </p:nvPr>
        </p:nvSpPr>
        <p:spPr/>
        <p:txBody>
          <a:bodyPr/>
          <a:lstStyle/>
          <a:p>
            <a:r>
              <a:rPr lang="en-US" dirty="0" smtClean="0"/>
              <a:t>In the software life cycle diagrams, phases of the system/software lifecycle appear to be equal length. However, this is not the case as the life cycle diagrams do not accurately reflect time.</a:t>
            </a:r>
          </a:p>
          <a:p>
            <a:r>
              <a:rPr lang="en-US" dirty="0" smtClean="0"/>
              <a:t>Software maintenance can account for (consume) 80-90 percent of the total effort expended on a system in its lifetime.</a:t>
            </a:r>
          </a:p>
          <a:p>
            <a:r>
              <a:rPr lang="en-US" dirty="0" smtClean="0"/>
              <a:t>Failures continue to be discovered in software for years.</a:t>
            </a:r>
          </a:p>
          <a:p>
            <a:r>
              <a:rPr lang="en-US" b="1" dirty="0" smtClean="0"/>
              <a:t>Often, our first job upon graduating is maintenance.</a:t>
            </a:r>
          </a:p>
        </p:txBody>
      </p:sp>
    </p:spTree>
    <p:extLst>
      <p:ext uri="{BB962C8B-B14F-4D97-AF65-F5344CB8AC3E}">
        <p14:creationId xmlns:p14="http://schemas.microsoft.com/office/powerpoint/2010/main" val="1198548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Noble Art of Maintenance Programming </a:t>
            </a:r>
            <a:br>
              <a:rPr lang="en-US" dirty="0" smtClean="0"/>
            </a:br>
            <a:r>
              <a:rPr lang="en-US" dirty="0" smtClean="0"/>
              <a:t>(Jeff Atwood, Coding Horror)</a:t>
            </a:r>
            <a:endParaRPr lang="en-US" dirty="0"/>
          </a:p>
        </p:txBody>
      </p:sp>
      <p:sp>
        <p:nvSpPr>
          <p:cNvPr id="3" name="Content Placeholder 2"/>
          <p:cNvSpPr>
            <a:spLocks noGrp="1"/>
          </p:cNvSpPr>
          <p:nvPr>
            <p:ph idx="1"/>
          </p:nvPr>
        </p:nvSpPr>
        <p:spPr/>
        <p:txBody>
          <a:bodyPr/>
          <a:lstStyle/>
          <a:p>
            <a:r>
              <a:rPr lang="en-US" dirty="0" smtClean="0"/>
              <a:t>Mention the words “maintenance programming” to a group of developers and they will recoil in horror.</a:t>
            </a:r>
          </a:p>
          <a:p>
            <a:r>
              <a:rPr lang="en-US" dirty="0" smtClean="0"/>
              <a:t>Maintenance </a:t>
            </a:r>
            <a:r>
              <a:rPr lang="en-US" dirty="0" smtClean="0"/>
              <a:t>programming is widely viewed as janitorial work</a:t>
            </a:r>
            <a:r>
              <a:rPr lang="en-US" dirty="0" smtClean="0"/>
              <a:t>.</a:t>
            </a:r>
            <a:endParaRPr lang="en-US" dirty="0" smtClean="0"/>
          </a:p>
          <a:p>
            <a:pPr lvl="1"/>
            <a:r>
              <a:rPr lang="en-US" dirty="0" smtClean="0"/>
              <a:t>And that is an unfair characterization.</a:t>
            </a:r>
          </a:p>
          <a:p>
            <a:r>
              <a:rPr lang="en-US" dirty="0" smtClean="0"/>
              <a:t>Atwood’s </a:t>
            </a:r>
            <a:r>
              <a:rPr lang="en-US" dirty="0" smtClean="0"/>
              <a:t>points:</a:t>
            </a:r>
          </a:p>
          <a:p>
            <a:pPr lvl="1"/>
            <a:r>
              <a:rPr lang="en-US" dirty="0" smtClean="0"/>
              <a:t>We should probably have our best developers doing software maintenance.</a:t>
            </a:r>
          </a:p>
          <a:p>
            <a:pPr lvl="1"/>
            <a:r>
              <a:rPr lang="en-US" dirty="0" smtClean="0"/>
              <a:t>At some point, you have to bite the bullet and reset the foundation so you have a stable platform to build on.</a:t>
            </a:r>
          </a:p>
          <a:p>
            <a:r>
              <a:rPr lang="en-US" dirty="0" smtClean="0"/>
              <a:t>Software </a:t>
            </a:r>
            <a:r>
              <a:rPr lang="en-US" dirty="0" smtClean="0"/>
              <a:t>maintenance, like Rodney Dangerfield, gets no respect. It’s time we changed that perception</a:t>
            </a:r>
            <a:r>
              <a:rPr lang="en-US" dirty="0" smtClean="0"/>
              <a:t>.</a:t>
            </a:r>
            <a:endParaRPr lang="en-US" dirty="0" smtClean="0"/>
          </a:p>
          <a:p>
            <a:endParaRPr lang="en-US" dirty="0"/>
          </a:p>
        </p:txBody>
      </p:sp>
    </p:spTree>
    <p:extLst>
      <p:ext uri="{BB962C8B-B14F-4D97-AF65-F5344CB8AC3E}">
        <p14:creationId xmlns:p14="http://schemas.microsoft.com/office/powerpoint/2010/main" val="95454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Conflict 2.0: The Art and Science of Software Engineering (Robert Glass)</a:t>
            </a:r>
            <a:endParaRPr lang="en-US" dirty="0"/>
          </a:p>
        </p:txBody>
      </p:sp>
      <p:sp>
        <p:nvSpPr>
          <p:cNvPr id="3" name="Content Placeholder 2"/>
          <p:cNvSpPr>
            <a:spLocks noGrp="1"/>
          </p:cNvSpPr>
          <p:nvPr>
            <p:ph idx="1"/>
          </p:nvPr>
        </p:nvSpPr>
        <p:spPr/>
        <p:txBody>
          <a:bodyPr>
            <a:normAutofit lnSpcReduction="10000"/>
          </a:bodyPr>
          <a:lstStyle/>
          <a:p>
            <a:r>
              <a:rPr lang="en-US" dirty="0" smtClean="0"/>
              <a:t>Software maintenance is</a:t>
            </a:r>
            <a:r>
              <a:rPr lang="is-IS" dirty="0" smtClean="0"/>
              <a:t>…</a:t>
            </a:r>
          </a:p>
          <a:p>
            <a:pPr lvl="1"/>
            <a:r>
              <a:rPr lang="is-IS" b="1" dirty="0" smtClean="0"/>
              <a:t>Intellectually complex </a:t>
            </a:r>
            <a:r>
              <a:rPr lang="is-IS" dirty="0" smtClean="0"/>
              <a:t>– it requires innovation while placing severe constraints on the innovator</a:t>
            </a:r>
          </a:p>
          <a:p>
            <a:pPr lvl="1"/>
            <a:r>
              <a:rPr lang="is-IS" b="1" dirty="0" smtClean="0"/>
              <a:t>Technically difficult </a:t>
            </a:r>
            <a:r>
              <a:rPr lang="is-IS" dirty="0" smtClean="0"/>
              <a:t>– the maintainer must be able to work with a concept and a design and its code all at the same time</a:t>
            </a:r>
          </a:p>
          <a:p>
            <a:pPr lvl="1"/>
            <a:r>
              <a:rPr lang="is-IS" b="1" dirty="0" smtClean="0"/>
              <a:t>Unfair </a:t>
            </a:r>
            <a:r>
              <a:rPr lang="is-IS" dirty="0" smtClean="0"/>
              <a:t>– the maintainer never gets all the things that the maintainer needs, such as documentation</a:t>
            </a:r>
          </a:p>
          <a:p>
            <a:pPr lvl="1"/>
            <a:r>
              <a:rPr lang="is-IS" b="1" dirty="0" smtClean="0"/>
              <a:t>No-win</a:t>
            </a:r>
            <a:r>
              <a:rPr lang="is-IS" dirty="0" smtClean="0"/>
              <a:t> – the maintainer only sees people who have problems</a:t>
            </a:r>
          </a:p>
          <a:p>
            <a:pPr lvl="1"/>
            <a:r>
              <a:rPr lang="is-IS" b="1" dirty="0" smtClean="0"/>
              <a:t>Dirty work </a:t>
            </a:r>
            <a:r>
              <a:rPr lang="is-IS" dirty="0" smtClean="0"/>
              <a:t>– the maintainer must work at the grubby level of detailed coding</a:t>
            </a:r>
          </a:p>
          <a:p>
            <a:pPr lvl="1"/>
            <a:r>
              <a:rPr lang="is-IS" b="1" dirty="0" smtClean="0"/>
              <a:t>Living in the past </a:t>
            </a:r>
            <a:r>
              <a:rPr lang="is-IS" dirty="0" smtClean="0"/>
              <a:t>- the code was probably written by someone else before they got good at it</a:t>
            </a:r>
          </a:p>
          <a:p>
            <a:pPr lvl="1"/>
            <a:r>
              <a:rPr lang="is-IS" b="1" dirty="0" smtClean="0"/>
              <a:t>Conservative</a:t>
            </a:r>
            <a:r>
              <a:rPr lang="is-IS" dirty="0" smtClean="0"/>
              <a:t> – the going motto for maintainance is “if it ain’t broke, don’t fix it”</a:t>
            </a:r>
            <a:endParaRPr lang="en-US" dirty="0"/>
          </a:p>
        </p:txBody>
      </p:sp>
    </p:spTree>
    <p:extLst>
      <p:ext uri="{BB962C8B-B14F-4D97-AF65-F5344CB8AC3E}">
        <p14:creationId xmlns:p14="http://schemas.microsoft.com/office/powerpoint/2010/main" val="96491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a:t>
            </a:r>
            <a:endParaRPr lang="en-US" dirty="0"/>
          </a:p>
        </p:txBody>
      </p:sp>
      <p:sp>
        <p:nvSpPr>
          <p:cNvPr id="3" name="Content Placeholder 2"/>
          <p:cNvSpPr>
            <a:spLocks noGrp="1"/>
          </p:cNvSpPr>
          <p:nvPr>
            <p:ph idx="1"/>
          </p:nvPr>
        </p:nvSpPr>
        <p:spPr/>
        <p:txBody>
          <a:bodyPr/>
          <a:lstStyle/>
          <a:p>
            <a:r>
              <a:rPr lang="en-US" dirty="0"/>
              <a:t>Very little </a:t>
            </a:r>
            <a:r>
              <a:rPr lang="en-US" dirty="0" smtClean="0"/>
              <a:t>is written </a:t>
            </a:r>
            <a:r>
              <a:rPr lang="en-US" dirty="0"/>
              <a:t>in this field</a:t>
            </a:r>
            <a:r>
              <a:rPr lang="en-US" dirty="0" smtClean="0"/>
              <a:t>.</a:t>
            </a:r>
          </a:p>
          <a:p>
            <a:pPr lvl="1"/>
            <a:r>
              <a:rPr lang="en-US" dirty="0" smtClean="0"/>
              <a:t>Few books, many of them outdated.</a:t>
            </a:r>
          </a:p>
          <a:p>
            <a:r>
              <a:rPr lang="en-US" dirty="0" smtClean="0"/>
              <a:t>Little attention paid, although a very expensive, long-lasting activity.</a:t>
            </a:r>
            <a:endParaRPr lang="en-US" dirty="0"/>
          </a:p>
          <a:p>
            <a:r>
              <a:rPr lang="en-US" dirty="0" smtClean="0"/>
              <a:t>Inconsistent definitions and terminology.</a:t>
            </a:r>
            <a:endParaRPr lang="en-US" dirty="0"/>
          </a:p>
          <a:p>
            <a:r>
              <a:rPr lang="en-US" dirty="0"/>
              <a:t>Does not fit into some software life cycle </a:t>
            </a:r>
            <a:r>
              <a:rPr lang="en-US" dirty="0" smtClean="0"/>
              <a:t>models or business models.</a:t>
            </a:r>
          </a:p>
          <a:p>
            <a:r>
              <a:rPr lang="en-US" dirty="0" smtClean="0"/>
              <a:t>Often considered a post-delivery activity, but pre-delivery development activities drive what maintenance will look like.</a:t>
            </a:r>
            <a:endParaRPr lang="en-US" dirty="0"/>
          </a:p>
          <a:p>
            <a:r>
              <a:rPr lang="en-US" dirty="0"/>
              <a:t>Is it necessary if software developers do their work correctly?</a:t>
            </a:r>
          </a:p>
          <a:p>
            <a:r>
              <a:rPr lang="en-US" dirty="0"/>
              <a:t>Who should be responsible for maintenance?</a:t>
            </a:r>
          </a:p>
          <a:p>
            <a:endParaRPr lang="en-US" dirty="0"/>
          </a:p>
        </p:txBody>
      </p:sp>
    </p:spTree>
    <p:extLst>
      <p:ext uri="{BB962C8B-B14F-4D97-AF65-F5344CB8AC3E}">
        <p14:creationId xmlns:p14="http://schemas.microsoft.com/office/powerpoint/2010/main" val="1295046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Costs of the Phases of the Life Cycle</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2723" t="20457" r="10507" b="24620"/>
          <a:stretch>
            <a:fillRect/>
          </a:stretch>
        </p:blipFill>
        <p:spPr bwMode="auto">
          <a:xfrm>
            <a:off x="2633243" y="2160588"/>
            <a:ext cx="4685551"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26904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to Detect and Correct a Fault Increases by Phase</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Say </a:t>
            </a:r>
            <a:r>
              <a:rPr lang="en-US" dirty="0"/>
              <a:t>the problem is in the </a:t>
            </a:r>
            <a:r>
              <a:rPr lang="en-US" dirty="0" smtClean="0"/>
              <a:t>requirements. If </a:t>
            </a:r>
            <a:r>
              <a:rPr lang="en-US" dirty="0"/>
              <a:t>you found it immediately, it costs </a:t>
            </a:r>
            <a:r>
              <a:rPr lang="en-US" dirty="0" smtClean="0"/>
              <a:t>$x </a:t>
            </a:r>
            <a:r>
              <a:rPr lang="en-US" dirty="0"/>
              <a:t>to </a:t>
            </a:r>
            <a:r>
              <a:rPr lang="en-US" dirty="0" smtClean="0"/>
              <a:t>fix</a:t>
            </a:r>
          </a:p>
          <a:p>
            <a:r>
              <a:rPr lang="en-US" dirty="0" smtClean="0"/>
              <a:t>But </a:t>
            </a:r>
            <a:r>
              <a:rPr lang="en-US" dirty="0"/>
              <a:t>you find it later in the </a:t>
            </a:r>
            <a:r>
              <a:rPr lang="en-US" dirty="0" smtClean="0"/>
              <a:t>life cycle, </a:t>
            </a:r>
            <a:r>
              <a:rPr lang="en-US" dirty="0"/>
              <a:t>how much more does it cost to fix?</a:t>
            </a:r>
          </a:p>
          <a:p>
            <a:pPr lvl="1"/>
            <a:r>
              <a:rPr lang="en-US" dirty="0"/>
              <a:t>4x as expensive if found and corrected in design</a:t>
            </a:r>
          </a:p>
          <a:p>
            <a:pPr lvl="1"/>
            <a:r>
              <a:rPr lang="en-US" dirty="0"/>
              <a:t>10x as expensive </a:t>
            </a:r>
            <a:r>
              <a:rPr lang="en-US" dirty="0" smtClean="0"/>
              <a:t>in </a:t>
            </a:r>
            <a:r>
              <a:rPr lang="en-US" dirty="0"/>
              <a:t>implementation</a:t>
            </a:r>
          </a:p>
          <a:p>
            <a:pPr lvl="1"/>
            <a:r>
              <a:rPr lang="en-US" dirty="0" smtClean="0"/>
              <a:t>30–52x </a:t>
            </a:r>
            <a:r>
              <a:rPr lang="en-US" dirty="0"/>
              <a:t>as expensive </a:t>
            </a:r>
            <a:r>
              <a:rPr lang="en-US" dirty="0" smtClean="0"/>
              <a:t>in </a:t>
            </a:r>
            <a:r>
              <a:rPr lang="en-US" dirty="0"/>
              <a:t>integration</a:t>
            </a:r>
          </a:p>
          <a:p>
            <a:pPr lvl="1"/>
            <a:r>
              <a:rPr lang="en-US" dirty="0" smtClean="0"/>
              <a:t>200–368x </a:t>
            </a:r>
            <a:r>
              <a:rPr lang="en-US" dirty="0"/>
              <a:t>as expensive </a:t>
            </a:r>
            <a:r>
              <a:rPr lang="en-US" dirty="0" smtClean="0"/>
              <a:t>in </a:t>
            </a:r>
            <a:r>
              <a:rPr lang="en-US" dirty="0"/>
              <a:t>maintenance</a:t>
            </a:r>
          </a:p>
          <a:p>
            <a:endParaRPr lang="en-US" dirty="0"/>
          </a:p>
        </p:txBody>
      </p:sp>
      <p:pic>
        <p:nvPicPr>
          <p:cNvPr id="5" name="Content Placeholder 3"/>
          <p:cNvPicPr>
            <a:picLocks noGrp="1" noChangeAspect="1" noChangeArrowheads="1"/>
          </p:cNvPicPr>
          <p:nvPr>
            <p:ph sz="half" idx="1"/>
          </p:nvPr>
        </p:nvPicPr>
        <p:blipFill>
          <a:blip r:embed="rId3">
            <a:lum contrast="6000"/>
            <a:extLst>
              <a:ext uri="{28A0092B-C50C-407E-A947-70E740481C1C}">
                <a14:useLocalDpi xmlns:a14="http://schemas.microsoft.com/office/drawing/2010/main" val="0"/>
              </a:ext>
            </a:extLst>
          </a:blip>
          <a:srcRect l="9639" t="20457" r="12267" b="16357"/>
          <a:stretch>
            <a:fillRect/>
          </a:stretch>
        </p:blipFill>
        <p:spPr bwMode="auto">
          <a:xfrm>
            <a:off x="697868" y="2160588"/>
            <a:ext cx="4143051" cy="388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96602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versus Ease of Change</a:t>
            </a:r>
            <a:endParaRPr lang="en-US" dirty="0"/>
          </a:p>
        </p:txBody>
      </p:sp>
      <p:pic>
        <p:nvPicPr>
          <p:cNvPr id="4" name="Content Placeholder 3"/>
          <p:cNvPicPr>
            <a:picLocks noGrp="1" noChangeAspect="1"/>
          </p:cNvPicPr>
          <p:nvPr>
            <p:ph idx="1"/>
          </p:nvPr>
        </p:nvPicPr>
        <p:blipFill>
          <a:blip r:embed="rId3"/>
          <a:stretch>
            <a:fillRect/>
          </a:stretch>
        </p:blipFill>
        <p:spPr>
          <a:xfrm>
            <a:off x="2559178" y="2160588"/>
            <a:ext cx="4833682" cy="3881437"/>
          </a:xfrm>
          <a:prstGeom prst="rect">
            <a:avLst/>
          </a:prstGeom>
        </p:spPr>
      </p:pic>
    </p:spTree>
    <p:extLst>
      <p:ext uri="{BB962C8B-B14F-4D97-AF65-F5344CB8AC3E}">
        <p14:creationId xmlns:p14="http://schemas.microsoft.com/office/powerpoint/2010/main" val="2017812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Cost Visibility</a:t>
            </a:r>
            <a:endParaRPr lang="en-US" dirty="0"/>
          </a:p>
        </p:txBody>
      </p:sp>
      <p:pic>
        <p:nvPicPr>
          <p:cNvPr id="4" name="Content Placeholder 3"/>
          <p:cNvPicPr>
            <a:picLocks noGrp="1" noChangeAspect="1"/>
          </p:cNvPicPr>
          <p:nvPr>
            <p:ph idx="1"/>
          </p:nvPr>
        </p:nvPicPr>
        <p:blipFill>
          <a:blip r:embed="rId3"/>
          <a:stretch>
            <a:fillRect/>
          </a:stretch>
        </p:blipFill>
        <p:spPr>
          <a:xfrm>
            <a:off x="3199708" y="2160588"/>
            <a:ext cx="3552622" cy="3881437"/>
          </a:xfrm>
          <a:prstGeom prst="rect">
            <a:avLst/>
          </a:prstGeom>
        </p:spPr>
      </p:pic>
    </p:spTree>
    <p:extLst>
      <p:ext uri="{BB962C8B-B14F-4D97-AF65-F5344CB8AC3E}">
        <p14:creationId xmlns:p14="http://schemas.microsoft.com/office/powerpoint/2010/main" val="22518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Theme</a:t>
            </a:r>
            <a:endParaRPr lang="en-US" dirty="0"/>
          </a:p>
        </p:txBody>
      </p:sp>
      <p:sp>
        <p:nvSpPr>
          <p:cNvPr id="3" name="Content Placeholder 2"/>
          <p:cNvSpPr>
            <a:spLocks noGrp="1"/>
          </p:cNvSpPr>
          <p:nvPr>
            <p:ph idx="1"/>
          </p:nvPr>
        </p:nvSpPr>
        <p:spPr/>
        <p:txBody>
          <a:bodyPr/>
          <a:lstStyle/>
          <a:p>
            <a:r>
              <a:rPr lang="en-US" dirty="0" smtClean="0"/>
              <a:t>We are </a:t>
            </a:r>
            <a:r>
              <a:rPr lang="en-US" b="1" dirty="0" smtClean="0"/>
              <a:t>software developers</a:t>
            </a:r>
            <a:r>
              <a:rPr lang="en-US" dirty="0" smtClean="0"/>
              <a:t>: professional software designers.</a:t>
            </a:r>
          </a:p>
          <a:p>
            <a:pPr lvl="1"/>
            <a:r>
              <a:rPr lang="en-US" dirty="0" smtClean="0"/>
              <a:t>Creative</a:t>
            </a:r>
          </a:p>
          <a:p>
            <a:pPr lvl="1"/>
            <a:r>
              <a:rPr lang="en-US" dirty="0" smtClean="0"/>
              <a:t>Critical</a:t>
            </a:r>
          </a:p>
          <a:p>
            <a:pPr lvl="1"/>
            <a:r>
              <a:rPr lang="en-US" dirty="0" smtClean="0"/>
              <a:t>Knowledgeable</a:t>
            </a:r>
          </a:p>
          <a:p>
            <a:pPr lvl="1"/>
            <a:r>
              <a:rPr lang="en-US" dirty="0" smtClean="0"/>
              <a:t>Responsible</a:t>
            </a:r>
          </a:p>
          <a:p>
            <a:pPr lvl="1"/>
            <a:r>
              <a:rPr lang="en-US" dirty="0" smtClean="0"/>
              <a:t>Accountable</a:t>
            </a:r>
          </a:p>
        </p:txBody>
      </p:sp>
    </p:spTree>
    <p:extLst>
      <p:ext uri="{BB962C8B-B14F-4D97-AF65-F5344CB8AC3E}">
        <p14:creationId xmlns:p14="http://schemas.microsoft.com/office/powerpoint/2010/main" val="1614090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Operation</a:t>
            </a:r>
            <a:endParaRPr lang="en-US" dirty="0"/>
          </a:p>
        </p:txBody>
      </p:sp>
      <p:sp>
        <p:nvSpPr>
          <p:cNvPr id="3" name="Content Placeholder 2"/>
          <p:cNvSpPr>
            <a:spLocks noGrp="1"/>
          </p:cNvSpPr>
          <p:nvPr>
            <p:ph idx="1"/>
          </p:nvPr>
        </p:nvSpPr>
        <p:spPr/>
        <p:txBody>
          <a:bodyPr/>
          <a:lstStyle/>
          <a:p>
            <a:r>
              <a:rPr lang="en-US" altLang="en-US" dirty="0"/>
              <a:t>Will bring unforeseen requirements to light.</a:t>
            </a:r>
          </a:p>
          <a:p>
            <a:r>
              <a:rPr lang="en-US" altLang="en-US" dirty="0"/>
              <a:t>Users may use the system in a way which is </a:t>
            </a:r>
            <a:br>
              <a:rPr lang="en-US" altLang="en-US" dirty="0"/>
            </a:br>
            <a:r>
              <a:rPr lang="en-US" altLang="en-US" dirty="0"/>
              <a:t>not anticipated by system designers.</a:t>
            </a:r>
          </a:p>
          <a:p>
            <a:r>
              <a:rPr lang="en-US" altLang="en-US" dirty="0"/>
              <a:t>May reveal problems in the interaction with </a:t>
            </a:r>
            <a:br>
              <a:rPr lang="en-US" altLang="en-US" dirty="0"/>
            </a:br>
            <a:r>
              <a:rPr lang="en-US" altLang="en-US" dirty="0"/>
              <a:t>other systems.</a:t>
            </a:r>
          </a:p>
          <a:p>
            <a:pPr lvl="1"/>
            <a:r>
              <a:rPr lang="en-US" altLang="en-US" dirty="0"/>
              <a:t>Physical problems of incompatibility</a:t>
            </a:r>
          </a:p>
          <a:p>
            <a:pPr lvl="1"/>
            <a:r>
              <a:rPr lang="en-US" altLang="en-US" dirty="0"/>
              <a:t>Data conversion problems</a:t>
            </a:r>
          </a:p>
          <a:p>
            <a:pPr lvl="1"/>
            <a:r>
              <a:rPr lang="en-US" altLang="en-US" dirty="0"/>
              <a:t>Increased operator error rate because of inconsistent interfaces</a:t>
            </a:r>
          </a:p>
          <a:p>
            <a:endParaRPr lang="en-US" dirty="0"/>
          </a:p>
        </p:txBody>
      </p:sp>
    </p:spTree>
    <p:extLst>
      <p:ext uri="{BB962C8B-B14F-4D97-AF65-F5344CB8AC3E}">
        <p14:creationId xmlns:p14="http://schemas.microsoft.com/office/powerpoint/2010/main" val="1608733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Evolution</a:t>
            </a:r>
            <a:endParaRPr lang="en-US" dirty="0"/>
          </a:p>
        </p:txBody>
      </p:sp>
      <p:sp>
        <p:nvSpPr>
          <p:cNvPr id="3" name="Content Placeholder 2"/>
          <p:cNvSpPr>
            <a:spLocks noGrp="1"/>
          </p:cNvSpPr>
          <p:nvPr>
            <p:ph idx="1"/>
          </p:nvPr>
        </p:nvSpPr>
        <p:spPr/>
        <p:txBody>
          <a:bodyPr/>
          <a:lstStyle/>
          <a:p>
            <a:r>
              <a:rPr lang="en-US" altLang="en-US" dirty="0"/>
              <a:t>Large systems have a long lifetime. They must evolve to meet changing requirements.</a:t>
            </a:r>
          </a:p>
          <a:p>
            <a:r>
              <a:rPr lang="en-US" altLang="en-US" dirty="0"/>
              <a:t>Evolution is inherently costly.</a:t>
            </a:r>
          </a:p>
          <a:p>
            <a:pPr lvl="1"/>
            <a:r>
              <a:rPr lang="en-US" altLang="en-US" dirty="0"/>
              <a:t>Changes must be analyzed from a technical and business perspective.</a:t>
            </a:r>
          </a:p>
          <a:p>
            <a:pPr lvl="1"/>
            <a:r>
              <a:rPr lang="en-US" altLang="en-US" dirty="0"/>
              <a:t>Sub-systems interact so unanticipated problems can arise.</a:t>
            </a:r>
          </a:p>
          <a:p>
            <a:pPr lvl="1"/>
            <a:r>
              <a:rPr lang="en-US" altLang="en-US" dirty="0"/>
              <a:t>There is rarely a rationale for original design decisions.</a:t>
            </a:r>
          </a:p>
          <a:p>
            <a:pPr lvl="1"/>
            <a:r>
              <a:rPr lang="en-US" altLang="en-US" dirty="0"/>
              <a:t>System structure is corrupted as changes are made to it.</a:t>
            </a:r>
          </a:p>
          <a:p>
            <a:r>
              <a:rPr lang="en-US" altLang="en-US" dirty="0"/>
              <a:t>Existing systems which must be maintained are called </a:t>
            </a:r>
            <a:r>
              <a:rPr lang="en-US" altLang="en-US" dirty="0">
                <a:solidFill>
                  <a:srgbClr val="FF0000"/>
                </a:solidFill>
              </a:rPr>
              <a:t>legacy systems.</a:t>
            </a:r>
            <a:endParaRPr lang="en-US" altLang="en-US" dirty="0">
              <a:solidFill>
                <a:schemeClr val="accent1"/>
              </a:solidFill>
            </a:endParaRPr>
          </a:p>
        </p:txBody>
      </p:sp>
    </p:spTree>
    <p:extLst>
      <p:ext uri="{BB962C8B-B14F-4D97-AF65-F5344CB8AC3E}">
        <p14:creationId xmlns:p14="http://schemas.microsoft.com/office/powerpoint/2010/main" val="1015051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Maintenance So Expensive?</a:t>
            </a:r>
            <a:endParaRPr lang="en-US" dirty="0"/>
          </a:p>
        </p:txBody>
      </p:sp>
      <p:sp>
        <p:nvSpPr>
          <p:cNvPr id="3" name="Content Placeholder 2"/>
          <p:cNvSpPr>
            <a:spLocks noGrp="1"/>
          </p:cNvSpPr>
          <p:nvPr>
            <p:ph idx="1"/>
          </p:nvPr>
        </p:nvSpPr>
        <p:spPr/>
        <p:txBody>
          <a:bodyPr>
            <a:normAutofit/>
          </a:bodyPr>
          <a:lstStyle/>
          <a:p>
            <a:r>
              <a:rPr lang="en-US" dirty="0"/>
              <a:t>Good software is maintained. Bad software is discarded.</a:t>
            </a:r>
          </a:p>
          <a:p>
            <a:pPr lvl="1"/>
            <a:r>
              <a:rPr lang="en-US" dirty="0" smtClean="0"/>
              <a:t>Success </a:t>
            </a:r>
            <a:r>
              <a:rPr lang="en-US" dirty="0"/>
              <a:t>has a long-term cost</a:t>
            </a:r>
            <a:r>
              <a:rPr lang="en-US" dirty="0" smtClean="0"/>
              <a:t>!</a:t>
            </a:r>
          </a:p>
          <a:p>
            <a:pPr lvl="1"/>
            <a:r>
              <a:rPr lang="en-US" dirty="0" smtClean="0"/>
              <a:t>Happy users want more.</a:t>
            </a:r>
            <a:endParaRPr lang="en-US" dirty="0"/>
          </a:p>
          <a:p>
            <a:r>
              <a:rPr lang="en-US" dirty="0" smtClean="0"/>
              <a:t>Team stability</a:t>
            </a:r>
          </a:p>
          <a:p>
            <a:r>
              <a:rPr lang="en-US" dirty="0" smtClean="0"/>
              <a:t>Contractual responsibility – developers who are not responsible for maintenance don’t care about maintenance</a:t>
            </a:r>
          </a:p>
          <a:p>
            <a:r>
              <a:rPr lang="en-US" dirty="0" smtClean="0"/>
              <a:t>Staff skills – newbie, unskilled</a:t>
            </a:r>
          </a:p>
          <a:p>
            <a:r>
              <a:rPr lang="en-US" dirty="0" smtClean="0"/>
              <a:t>Program age and structure</a:t>
            </a:r>
            <a:endParaRPr lang="en-US" dirty="0"/>
          </a:p>
        </p:txBody>
      </p:sp>
    </p:spTree>
    <p:extLst>
      <p:ext uri="{BB962C8B-B14F-4D97-AF65-F5344CB8AC3E}">
        <p14:creationId xmlns:p14="http://schemas.microsoft.com/office/powerpoint/2010/main" val="29288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a Significant </a:t>
            </a:r>
            <a:r>
              <a:rPr lang="en-US" dirty="0"/>
              <a:t>Risk </a:t>
            </a:r>
            <a:r>
              <a:rPr lang="en-US" dirty="0" smtClean="0"/>
              <a:t>Area</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a:t>Software developer does not understand the development </a:t>
            </a:r>
            <a:r>
              <a:rPr lang="en-US" b="1" dirty="0" smtClean="0"/>
              <a:t>and maintenance</a:t>
            </a:r>
            <a:r>
              <a:rPr lang="en-US" dirty="0" smtClean="0"/>
              <a:t> problems</a:t>
            </a:r>
          </a:p>
          <a:p>
            <a:r>
              <a:rPr lang="en-US" dirty="0" smtClean="0"/>
              <a:t>Software developer needs to have strong debugging and interpersonal skills to perform corrective maintenance</a:t>
            </a:r>
          </a:p>
          <a:p>
            <a:pPr lvl="1"/>
            <a:r>
              <a:rPr lang="en-US" dirty="0" smtClean="0"/>
              <a:t>Documentation obsolete or non-existent</a:t>
            </a:r>
          </a:p>
          <a:p>
            <a:pPr lvl="1"/>
            <a:r>
              <a:rPr lang="en-US" dirty="0" smtClean="0"/>
              <a:t>Fix without breaking anything else</a:t>
            </a:r>
          </a:p>
          <a:p>
            <a:pPr lvl="1"/>
            <a:r>
              <a:rPr lang="en-US" dirty="0" smtClean="0"/>
              <a:t>Test to make sure fix works and no regression faults have been introduced</a:t>
            </a:r>
          </a:p>
          <a:p>
            <a:r>
              <a:rPr lang="en-US" dirty="0" smtClean="0"/>
              <a:t>Our goal is to recognize problems and sharpen these skills</a:t>
            </a:r>
            <a:endParaRPr lang="en-US" dirty="0"/>
          </a:p>
        </p:txBody>
      </p:sp>
      <p:pic>
        <p:nvPicPr>
          <p:cNvPr id="5" name="Content Placeholder 3"/>
          <p:cNvPicPr>
            <a:picLocks noGrp="1" noChangeAspect="1"/>
          </p:cNvPicPr>
          <p:nvPr>
            <p:ph sz="half" idx="2"/>
          </p:nvPr>
        </p:nvPicPr>
        <p:blipFill>
          <a:blip r:embed="rId2"/>
          <a:stretch>
            <a:fillRect/>
          </a:stretch>
        </p:blipFill>
        <p:spPr>
          <a:xfrm>
            <a:off x="5089525" y="2772335"/>
            <a:ext cx="4184650" cy="2657942"/>
          </a:xfrm>
          <a:prstGeom prst="rect">
            <a:avLst/>
          </a:prstGeom>
        </p:spPr>
      </p:pic>
    </p:spTree>
    <p:extLst>
      <p:ext uri="{BB962C8B-B14F-4D97-AF65-F5344CB8AC3E}">
        <p14:creationId xmlns:p14="http://schemas.microsoft.com/office/powerpoint/2010/main" val="745611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Factors Influence Maintenance Costs?</a:t>
            </a:r>
            <a:endParaRPr lang="en-US" dirty="0"/>
          </a:p>
        </p:txBody>
      </p:sp>
      <p:sp>
        <p:nvSpPr>
          <p:cNvPr id="3" name="Content Placeholder 2"/>
          <p:cNvSpPr>
            <a:spLocks noGrp="1"/>
          </p:cNvSpPr>
          <p:nvPr>
            <p:ph idx="1"/>
          </p:nvPr>
        </p:nvSpPr>
        <p:spPr/>
        <p:txBody>
          <a:bodyPr/>
          <a:lstStyle/>
          <a:p>
            <a:r>
              <a:rPr lang="en-US" dirty="0" smtClean="0"/>
              <a:t>Program comprehension</a:t>
            </a:r>
          </a:p>
          <a:p>
            <a:pPr lvl="1"/>
            <a:r>
              <a:rPr lang="en-US" dirty="0" smtClean="0"/>
              <a:t>Cognitive labor-intense </a:t>
            </a:r>
            <a:r>
              <a:rPr lang="en-US" dirty="0" smtClean="0"/>
              <a:t>activity</a:t>
            </a:r>
          </a:p>
          <a:p>
            <a:r>
              <a:rPr lang="en-US" dirty="0" smtClean="0"/>
              <a:t>Development budget constraints</a:t>
            </a:r>
          </a:p>
          <a:p>
            <a:r>
              <a:rPr lang="en-US" dirty="0" smtClean="0"/>
              <a:t>Development schedule constraints</a:t>
            </a:r>
          </a:p>
          <a:p>
            <a:endParaRPr lang="en-US" dirty="0"/>
          </a:p>
          <a:p>
            <a:r>
              <a:rPr lang="en-US" dirty="0" smtClean="0"/>
              <a:t>How activities are done (or not done) during the development phase directly affect the cost of maintenance.</a:t>
            </a:r>
          </a:p>
          <a:p>
            <a:pPr marL="342900" lvl="1" indent="-342900"/>
            <a:r>
              <a:rPr lang="en-US" dirty="0" smtClean="0"/>
              <a:t>Maintainers </a:t>
            </a:r>
            <a:r>
              <a:rPr lang="en-US" dirty="0"/>
              <a:t>spend time coding functions that should have been completed during </a:t>
            </a:r>
            <a:r>
              <a:rPr lang="en-US" dirty="0" smtClean="0"/>
              <a:t>development, but may have been cut due to budget or schedule constraints.</a:t>
            </a:r>
          </a:p>
          <a:p>
            <a:pPr marL="342900" lvl="1" indent="-342900"/>
            <a:r>
              <a:rPr lang="en-US" dirty="0"/>
              <a:t>Development costs remain within budget while maintenance costs increase</a:t>
            </a:r>
            <a:r>
              <a:rPr lang="en-US" dirty="0" smtClean="0"/>
              <a:t>.</a:t>
            </a:r>
            <a:endParaRPr lang="en-US" dirty="0"/>
          </a:p>
          <a:p>
            <a:endParaRPr lang="en-US" dirty="0"/>
          </a:p>
        </p:txBody>
      </p:sp>
    </p:spTree>
    <p:extLst>
      <p:ext uri="{BB962C8B-B14F-4D97-AF65-F5344CB8AC3E}">
        <p14:creationId xmlns:p14="http://schemas.microsoft.com/office/powerpoint/2010/main" val="1617178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Maintenance and Costs</a:t>
            </a:r>
            <a:endParaRPr lang="en-US" dirty="0"/>
          </a:p>
        </p:txBody>
      </p:sp>
      <p:sp>
        <p:nvSpPr>
          <p:cNvPr id="3" name="Content Placeholder 2"/>
          <p:cNvSpPr>
            <a:spLocks noGrp="1"/>
          </p:cNvSpPr>
          <p:nvPr>
            <p:ph idx="1"/>
          </p:nvPr>
        </p:nvSpPr>
        <p:spPr/>
        <p:txBody>
          <a:bodyPr/>
          <a:lstStyle/>
          <a:p>
            <a:r>
              <a:rPr lang="en-US" dirty="0"/>
              <a:t>Different </a:t>
            </a:r>
            <a:r>
              <a:rPr lang="en-US" dirty="0" smtClean="0"/>
              <a:t>categories (types) of </a:t>
            </a:r>
            <a:r>
              <a:rPr lang="en-US" dirty="0"/>
              <a:t>maintenance</a:t>
            </a:r>
          </a:p>
          <a:p>
            <a:pPr lvl="1"/>
            <a:r>
              <a:rPr lang="en-US" dirty="0"/>
              <a:t>Corrective maintenance: Fix defects after release</a:t>
            </a:r>
          </a:p>
          <a:p>
            <a:pPr lvl="1"/>
            <a:r>
              <a:rPr lang="en-US" dirty="0"/>
              <a:t>Perfective maintenance: Enhance to add new features etc.</a:t>
            </a:r>
          </a:p>
          <a:p>
            <a:pPr lvl="1"/>
            <a:r>
              <a:rPr lang="en-US" dirty="0"/>
              <a:t>Adaptive maintenance: Make it work in changing environment</a:t>
            </a:r>
          </a:p>
          <a:p>
            <a:r>
              <a:rPr lang="en-US" dirty="0"/>
              <a:t>How much of total maintenance costs goes to each</a:t>
            </a:r>
            <a:r>
              <a:rPr lang="en-US" dirty="0" smtClean="0"/>
              <a:t>?</a:t>
            </a:r>
          </a:p>
          <a:p>
            <a:pPr marL="800100" lvl="1" indent="-342900">
              <a:buFont typeface="+mj-lt"/>
              <a:buAutoNum type="alphaLcParenR"/>
            </a:pPr>
            <a:r>
              <a:rPr lang="en-US" dirty="0" smtClean="0"/>
              <a:t>75% corrective, 15% perfective, 10% adaptive</a:t>
            </a:r>
          </a:p>
          <a:p>
            <a:pPr marL="800100" lvl="1" indent="-342900">
              <a:buFont typeface="+mj-lt"/>
              <a:buAutoNum type="alphaLcParenR"/>
            </a:pPr>
            <a:r>
              <a:rPr lang="en-US" dirty="0" smtClean="0"/>
              <a:t>60% </a:t>
            </a:r>
            <a:r>
              <a:rPr lang="en-US" dirty="0"/>
              <a:t>corrective, </a:t>
            </a:r>
            <a:r>
              <a:rPr lang="en-US" dirty="0" smtClean="0"/>
              <a:t>20% </a:t>
            </a:r>
            <a:r>
              <a:rPr lang="en-US" dirty="0"/>
              <a:t>perfective, </a:t>
            </a:r>
            <a:r>
              <a:rPr lang="en-US" dirty="0" smtClean="0"/>
              <a:t>20</a:t>
            </a:r>
            <a:r>
              <a:rPr lang="en-US" dirty="0"/>
              <a:t>% adaptive</a:t>
            </a:r>
          </a:p>
          <a:p>
            <a:pPr marL="800100" lvl="1" indent="-342900">
              <a:buFont typeface="+mj-lt"/>
              <a:buAutoNum type="alphaLcParenR"/>
            </a:pPr>
            <a:r>
              <a:rPr lang="en-US" dirty="0" smtClean="0"/>
              <a:t>20% </a:t>
            </a:r>
            <a:r>
              <a:rPr lang="en-US" dirty="0"/>
              <a:t>corrective, </a:t>
            </a:r>
            <a:r>
              <a:rPr lang="en-US" dirty="0" smtClean="0"/>
              <a:t>60% </a:t>
            </a:r>
            <a:r>
              <a:rPr lang="en-US" dirty="0"/>
              <a:t>perfective, </a:t>
            </a:r>
            <a:r>
              <a:rPr lang="en-US" dirty="0" smtClean="0"/>
              <a:t>20</a:t>
            </a:r>
            <a:r>
              <a:rPr lang="en-US" dirty="0"/>
              <a:t>% adaptive</a:t>
            </a:r>
          </a:p>
          <a:p>
            <a:pPr marL="800100" lvl="1" indent="-342900">
              <a:buFont typeface="+mj-lt"/>
              <a:buAutoNum type="alphaLcParenR"/>
            </a:pPr>
            <a:r>
              <a:rPr lang="en-US" dirty="0" smtClean="0"/>
              <a:t>40% </a:t>
            </a:r>
            <a:r>
              <a:rPr lang="en-US" dirty="0"/>
              <a:t>corrective, </a:t>
            </a:r>
            <a:r>
              <a:rPr lang="en-US" dirty="0" smtClean="0"/>
              <a:t>20% </a:t>
            </a:r>
            <a:r>
              <a:rPr lang="en-US" dirty="0"/>
              <a:t>perfective, </a:t>
            </a:r>
            <a:r>
              <a:rPr lang="en-US" dirty="0" smtClean="0"/>
              <a:t>40% adaptive</a:t>
            </a:r>
            <a:endParaRPr lang="en-US" dirty="0"/>
          </a:p>
          <a:p>
            <a:endParaRPr lang="en-US" dirty="0"/>
          </a:p>
        </p:txBody>
      </p:sp>
    </p:spTree>
    <p:extLst>
      <p:ext uri="{BB962C8B-B14F-4D97-AF65-F5344CB8AC3E}">
        <p14:creationId xmlns:p14="http://schemas.microsoft.com/office/powerpoint/2010/main" val="450019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a:t>
            </a:r>
            <a:r>
              <a:rPr lang="en-US" dirty="0" smtClean="0"/>
              <a:t>Maintenance and Costs</a:t>
            </a:r>
            <a:endParaRPr lang="en-US" dirty="0"/>
          </a:p>
        </p:txBody>
      </p:sp>
      <p:sp>
        <p:nvSpPr>
          <p:cNvPr id="3" name="Content Placeholder 2"/>
          <p:cNvSpPr>
            <a:spLocks noGrp="1"/>
          </p:cNvSpPr>
          <p:nvPr>
            <p:ph idx="1"/>
          </p:nvPr>
        </p:nvSpPr>
        <p:spPr/>
        <p:txBody>
          <a:bodyPr/>
          <a:lstStyle/>
          <a:p>
            <a:r>
              <a:rPr lang="en-US" dirty="0"/>
              <a:t>Different </a:t>
            </a:r>
            <a:r>
              <a:rPr lang="en-US" dirty="0" smtClean="0"/>
              <a:t>categories (types) </a:t>
            </a:r>
            <a:r>
              <a:rPr lang="en-US" dirty="0"/>
              <a:t>of maintenance</a:t>
            </a:r>
          </a:p>
          <a:p>
            <a:pPr lvl="1"/>
            <a:r>
              <a:rPr lang="en-US" dirty="0"/>
              <a:t>Corrective maintenance: Fix defects after </a:t>
            </a:r>
            <a:r>
              <a:rPr lang="en-US" dirty="0" smtClean="0"/>
              <a:t>release – 20</a:t>
            </a:r>
            <a:r>
              <a:rPr lang="en-US" dirty="0" smtClean="0"/>
              <a:t>% of </a:t>
            </a:r>
            <a:r>
              <a:rPr lang="en-US" dirty="0" smtClean="0"/>
              <a:t>total </a:t>
            </a:r>
            <a:r>
              <a:rPr lang="en-US" dirty="0" smtClean="0"/>
              <a:t>maintenance</a:t>
            </a:r>
            <a:endParaRPr lang="en-US" dirty="0"/>
          </a:p>
          <a:p>
            <a:pPr lvl="1"/>
            <a:r>
              <a:rPr lang="en-US" dirty="0"/>
              <a:t>Perfective maintenance: Enhance to add new features etc</a:t>
            </a:r>
            <a:r>
              <a:rPr lang="en-US" dirty="0" smtClean="0"/>
              <a:t>. – 60</a:t>
            </a:r>
            <a:r>
              <a:rPr lang="en-US" dirty="0" smtClean="0"/>
              <a:t>%</a:t>
            </a:r>
            <a:endParaRPr lang="en-US" dirty="0"/>
          </a:p>
          <a:p>
            <a:pPr lvl="1"/>
            <a:r>
              <a:rPr lang="en-US" dirty="0"/>
              <a:t>Adaptive maintenance: Make it work in changing </a:t>
            </a:r>
            <a:r>
              <a:rPr lang="en-US" dirty="0" smtClean="0"/>
              <a:t>environment – 20%</a:t>
            </a:r>
            <a:endParaRPr lang="en-US" dirty="0"/>
          </a:p>
          <a:p>
            <a:r>
              <a:rPr lang="en-US" dirty="0" smtClean="0"/>
              <a:t>IEEE </a:t>
            </a:r>
            <a:r>
              <a:rPr lang="en-US" dirty="0" smtClean="0"/>
              <a:t>Standard 14764-2006, ISO/IEC International Standard for Software Engineering – Software Lifecycle Processes – Maintenance, </a:t>
            </a:r>
            <a:r>
              <a:rPr lang="en-US" dirty="0"/>
              <a:t>includes a fourth category</a:t>
            </a:r>
          </a:p>
          <a:p>
            <a:pPr lvl="1"/>
            <a:r>
              <a:rPr lang="en-US" dirty="0"/>
              <a:t>Preventative maintenance: modification of software to correct latent faults before they become operational faults</a:t>
            </a:r>
          </a:p>
          <a:p>
            <a:endParaRPr lang="en-US" dirty="0"/>
          </a:p>
        </p:txBody>
      </p:sp>
    </p:spTree>
    <p:extLst>
      <p:ext uri="{BB962C8B-B14F-4D97-AF65-F5344CB8AC3E}">
        <p14:creationId xmlns:p14="http://schemas.microsoft.com/office/powerpoint/2010/main" val="1980404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Software Maintenance</a:t>
            </a:r>
            <a:br>
              <a:rPr lang="en-US" dirty="0" smtClean="0"/>
            </a:br>
            <a:r>
              <a:rPr lang="en-US" dirty="0" smtClean="0"/>
              <a:t>(</a:t>
            </a:r>
            <a:r>
              <a:rPr lang="en-US" dirty="0" err="1" smtClean="0"/>
              <a:t>Pigoski</a:t>
            </a:r>
            <a:r>
              <a:rPr lang="en-US" dirty="0" smtClean="0"/>
              <a:t>)</a:t>
            </a:r>
            <a:endParaRPr lang="en-US" dirty="0"/>
          </a:p>
        </p:txBody>
      </p:sp>
      <p:sp>
        <p:nvSpPr>
          <p:cNvPr id="3" name="Content Placeholder 2"/>
          <p:cNvSpPr>
            <a:spLocks noGrp="1"/>
          </p:cNvSpPr>
          <p:nvPr>
            <p:ph idx="1"/>
          </p:nvPr>
        </p:nvSpPr>
        <p:spPr/>
        <p:txBody>
          <a:bodyPr/>
          <a:lstStyle/>
          <a:p>
            <a:r>
              <a:rPr lang="en-US" dirty="0"/>
              <a:t>Corrective</a:t>
            </a:r>
          </a:p>
          <a:p>
            <a:pPr lvl="1"/>
            <a:r>
              <a:rPr lang="en-US" dirty="0"/>
              <a:t>Changes necessitated by actual errors.</a:t>
            </a:r>
          </a:p>
          <a:p>
            <a:r>
              <a:rPr lang="en-US" dirty="0"/>
              <a:t>Adaptive</a:t>
            </a:r>
          </a:p>
          <a:p>
            <a:pPr lvl="1"/>
            <a:r>
              <a:rPr lang="en-US" dirty="0"/>
              <a:t>Changes that result from modifications to the operating environment of the software system.</a:t>
            </a:r>
          </a:p>
          <a:p>
            <a:r>
              <a:rPr lang="en-US" dirty="0"/>
              <a:t>Perfective (Improvement)</a:t>
            </a:r>
          </a:p>
          <a:p>
            <a:pPr lvl="1"/>
            <a:r>
              <a:rPr lang="en-US" dirty="0"/>
              <a:t>Changes made to meet expanding needs of user.</a:t>
            </a:r>
          </a:p>
          <a:p>
            <a:r>
              <a:rPr lang="en-US" dirty="0" smtClean="0"/>
              <a:t>Preventive</a:t>
            </a:r>
            <a:endParaRPr lang="en-US" dirty="0"/>
          </a:p>
          <a:p>
            <a:pPr lvl="1"/>
            <a:r>
              <a:rPr lang="en-US" dirty="0"/>
              <a:t>Maintenance performed for the purpose of preventing problems before they occur.</a:t>
            </a:r>
          </a:p>
          <a:p>
            <a:endParaRPr lang="en-US" dirty="0"/>
          </a:p>
        </p:txBody>
      </p:sp>
    </p:spTree>
    <p:extLst>
      <p:ext uri="{BB962C8B-B14F-4D97-AF65-F5344CB8AC3E}">
        <p14:creationId xmlns:p14="http://schemas.microsoft.com/office/powerpoint/2010/main" val="381364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Software Maintenance</a:t>
            </a:r>
            <a:br>
              <a:rPr lang="en-US" dirty="0" smtClean="0"/>
            </a:br>
            <a:r>
              <a:rPr lang="en-US" dirty="0" smtClean="0"/>
              <a:t>(</a:t>
            </a:r>
            <a:r>
              <a:rPr lang="en-US" dirty="0" err="1" smtClean="0"/>
              <a:t>Pigoski</a:t>
            </a:r>
            <a:r>
              <a:rPr lang="en-US" dirty="0" smtClean="0"/>
              <a:t>) – Car Analogy</a:t>
            </a:r>
            <a:endParaRPr lang="en-US" dirty="0"/>
          </a:p>
        </p:txBody>
      </p:sp>
      <p:sp>
        <p:nvSpPr>
          <p:cNvPr id="3" name="Content Placeholder 2"/>
          <p:cNvSpPr>
            <a:spLocks noGrp="1"/>
          </p:cNvSpPr>
          <p:nvPr>
            <p:ph idx="1"/>
          </p:nvPr>
        </p:nvSpPr>
        <p:spPr/>
        <p:txBody>
          <a:bodyPr>
            <a:normAutofit fontScale="92500" lnSpcReduction="20000"/>
          </a:bodyPr>
          <a:lstStyle/>
          <a:p>
            <a:r>
              <a:rPr lang="en-US" dirty="0"/>
              <a:t>Corrective</a:t>
            </a:r>
          </a:p>
          <a:p>
            <a:pPr lvl="1"/>
            <a:r>
              <a:rPr lang="en-US" dirty="0" smtClean="0"/>
              <a:t>The system does not operate as it was designed or advertised.</a:t>
            </a:r>
          </a:p>
          <a:p>
            <a:pPr lvl="1"/>
            <a:r>
              <a:rPr lang="en-US" dirty="0" smtClean="0"/>
              <a:t>Fix a flat tire.</a:t>
            </a:r>
            <a:endParaRPr lang="en-US" dirty="0"/>
          </a:p>
          <a:p>
            <a:r>
              <a:rPr lang="en-US" dirty="0"/>
              <a:t>Adaptive</a:t>
            </a:r>
          </a:p>
          <a:p>
            <a:pPr lvl="1"/>
            <a:r>
              <a:rPr lang="en-US" dirty="0" smtClean="0"/>
              <a:t>Changes made to keep pace with the environment.</a:t>
            </a:r>
          </a:p>
          <a:p>
            <a:pPr lvl="1"/>
            <a:r>
              <a:rPr lang="en-US" dirty="0" smtClean="0"/>
              <a:t>Upgrade an engine to accommodate new anti-smog law.</a:t>
            </a:r>
            <a:endParaRPr lang="en-US" dirty="0"/>
          </a:p>
          <a:p>
            <a:r>
              <a:rPr lang="en-US" dirty="0"/>
              <a:t>Perfective (Improvement)</a:t>
            </a:r>
          </a:p>
          <a:p>
            <a:pPr lvl="1"/>
            <a:r>
              <a:rPr lang="en-US" dirty="0"/>
              <a:t>Changes made to </a:t>
            </a:r>
            <a:r>
              <a:rPr lang="en-US" dirty="0" smtClean="0"/>
              <a:t>accommodate the needs </a:t>
            </a:r>
            <a:r>
              <a:rPr lang="en-US" dirty="0"/>
              <a:t>of user</a:t>
            </a:r>
            <a:r>
              <a:rPr lang="en-US" dirty="0" smtClean="0"/>
              <a:t>.</a:t>
            </a:r>
          </a:p>
          <a:p>
            <a:pPr lvl="1"/>
            <a:r>
              <a:rPr lang="en-US" dirty="0" smtClean="0"/>
              <a:t>Add a spoiler for better aerodynamics and styling.</a:t>
            </a:r>
            <a:endParaRPr lang="en-US" dirty="0"/>
          </a:p>
          <a:p>
            <a:r>
              <a:rPr lang="en-US" dirty="0" smtClean="0"/>
              <a:t>Preventive</a:t>
            </a:r>
            <a:endParaRPr lang="en-US" dirty="0"/>
          </a:p>
          <a:p>
            <a:pPr lvl="1"/>
            <a:r>
              <a:rPr lang="en-US" dirty="0" smtClean="0"/>
              <a:t>Fix the problem before it occurs.</a:t>
            </a:r>
          </a:p>
          <a:p>
            <a:pPr lvl="1"/>
            <a:r>
              <a:rPr lang="en-US" dirty="0" smtClean="0"/>
              <a:t>Change the oil so that the engine does not seize.</a:t>
            </a:r>
            <a:endParaRPr lang="en-US" dirty="0"/>
          </a:p>
          <a:p>
            <a:endParaRPr lang="en-US" dirty="0"/>
          </a:p>
        </p:txBody>
      </p:sp>
    </p:spTree>
    <p:extLst>
      <p:ext uri="{BB962C8B-B14F-4D97-AF65-F5344CB8AC3E}">
        <p14:creationId xmlns:p14="http://schemas.microsoft.com/office/powerpoint/2010/main" val="995300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Maintenance </a:t>
            </a:r>
            <a:r>
              <a:rPr lang="en-US" dirty="0" smtClean="0"/>
              <a:t>Categories (SWEBOK v3)</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6269550"/>
              </p:ext>
            </p:extLst>
          </p:nvPr>
        </p:nvGraphicFramePr>
        <p:xfrm>
          <a:off x="677863" y="2160588"/>
          <a:ext cx="8596311" cy="1112520"/>
        </p:xfrm>
        <a:graphic>
          <a:graphicData uri="http://schemas.openxmlformats.org/drawingml/2006/table">
            <a:tbl>
              <a:tblPr firstRow="1" bandRow="1">
                <a:tableStyleId>{5C22544A-7EE6-4342-B048-85BDC9FD1C3A}</a:tableStyleId>
              </a:tblPr>
              <a:tblGrid>
                <a:gridCol w="2865437"/>
                <a:gridCol w="2865437"/>
                <a:gridCol w="2865437"/>
              </a:tblGrid>
              <a:tr h="370840">
                <a:tc>
                  <a:txBody>
                    <a:bodyPr/>
                    <a:lstStyle/>
                    <a:p>
                      <a:endParaRPr lang="en-US" dirty="0"/>
                    </a:p>
                  </a:txBody>
                  <a:tcPr/>
                </a:tc>
                <a:tc>
                  <a:txBody>
                    <a:bodyPr/>
                    <a:lstStyle/>
                    <a:p>
                      <a:r>
                        <a:rPr lang="en-US" dirty="0" smtClean="0"/>
                        <a:t>Correction</a:t>
                      </a:r>
                      <a:endParaRPr lang="en-US" dirty="0"/>
                    </a:p>
                  </a:txBody>
                  <a:tcPr/>
                </a:tc>
                <a:tc>
                  <a:txBody>
                    <a:bodyPr/>
                    <a:lstStyle/>
                    <a:p>
                      <a:r>
                        <a:rPr lang="en-US" dirty="0" smtClean="0"/>
                        <a:t>Enhancement</a:t>
                      </a:r>
                      <a:endParaRPr lang="en-US" dirty="0"/>
                    </a:p>
                  </a:txBody>
                  <a:tcPr/>
                </a:tc>
              </a:tr>
              <a:tr h="370840">
                <a:tc>
                  <a:txBody>
                    <a:bodyPr/>
                    <a:lstStyle/>
                    <a:p>
                      <a:r>
                        <a:rPr lang="en-US" b="1" dirty="0" smtClean="0"/>
                        <a:t>Proactive</a:t>
                      </a:r>
                      <a:endParaRPr lang="en-US" b="1" dirty="0"/>
                    </a:p>
                  </a:txBody>
                  <a:tcPr/>
                </a:tc>
                <a:tc>
                  <a:txBody>
                    <a:bodyPr/>
                    <a:lstStyle/>
                    <a:p>
                      <a:r>
                        <a:rPr lang="en-US" dirty="0" smtClean="0"/>
                        <a:t>Preventive</a:t>
                      </a:r>
                      <a:endParaRPr lang="en-US" dirty="0"/>
                    </a:p>
                  </a:txBody>
                  <a:tcPr/>
                </a:tc>
                <a:tc>
                  <a:txBody>
                    <a:bodyPr/>
                    <a:lstStyle/>
                    <a:p>
                      <a:r>
                        <a:rPr lang="en-US" dirty="0" smtClean="0"/>
                        <a:t>Perfective</a:t>
                      </a:r>
                      <a:endParaRPr lang="en-US" dirty="0"/>
                    </a:p>
                  </a:txBody>
                  <a:tcPr/>
                </a:tc>
              </a:tr>
              <a:tr h="370840">
                <a:tc>
                  <a:txBody>
                    <a:bodyPr/>
                    <a:lstStyle/>
                    <a:p>
                      <a:r>
                        <a:rPr lang="en-US" b="1" dirty="0" smtClean="0"/>
                        <a:t>Reactive</a:t>
                      </a:r>
                      <a:endParaRPr lang="en-US" b="1" dirty="0"/>
                    </a:p>
                  </a:txBody>
                  <a:tcPr/>
                </a:tc>
                <a:tc>
                  <a:txBody>
                    <a:bodyPr/>
                    <a:lstStyle/>
                    <a:p>
                      <a:r>
                        <a:rPr lang="en-US" dirty="0" smtClean="0"/>
                        <a:t>Corrective</a:t>
                      </a:r>
                      <a:endParaRPr lang="en-US" dirty="0"/>
                    </a:p>
                  </a:txBody>
                  <a:tcPr/>
                </a:tc>
                <a:tc>
                  <a:txBody>
                    <a:bodyPr/>
                    <a:lstStyle/>
                    <a:p>
                      <a:r>
                        <a:rPr lang="en-US" dirty="0" smtClean="0"/>
                        <a:t>Adaptive</a:t>
                      </a:r>
                      <a:endParaRPr lang="en-US" dirty="0"/>
                    </a:p>
                  </a:txBody>
                  <a:tcPr/>
                </a:tc>
              </a:tr>
            </a:tbl>
          </a:graphicData>
        </a:graphic>
      </p:graphicFrame>
    </p:spTree>
    <p:extLst>
      <p:ext uri="{BB962C8B-B14F-4D97-AF65-F5344CB8AC3E}">
        <p14:creationId xmlns:p14="http://schemas.microsoft.com/office/powerpoint/2010/main" val="306041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p:txBody>
          <a:bodyPr/>
          <a:lstStyle/>
          <a:p>
            <a:r>
              <a:rPr lang="en-US" dirty="0" smtClean="0"/>
              <a:t>Building software well is hard, </a:t>
            </a:r>
            <a:r>
              <a:rPr lang="en-US" b="1" dirty="0" smtClean="0"/>
              <a:t>very hard</a:t>
            </a:r>
          </a:p>
          <a:p>
            <a:r>
              <a:rPr lang="en-US" dirty="0" smtClean="0"/>
              <a:t>Consequences</a:t>
            </a:r>
          </a:p>
          <a:p>
            <a:pPr lvl="1"/>
            <a:r>
              <a:rPr lang="en-US" dirty="0" smtClean="0"/>
              <a:t>Software is expensive</a:t>
            </a:r>
          </a:p>
          <a:p>
            <a:pPr lvl="1"/>
            <a:r>
              <a:rPr lang="en-US" dirty="0" smtClean="0"/>
              <a:t>Productivity is poor</a:t>
            </a:r>
          </a:p>
          <a:p>
            <a:pPr lvl="1"/>
            <a:r>
              <a:rPr lang="en-US" dirty="0" smtClean="0"/>
              <a:t>Reliability is poor</a:t>
            </a:r>
          </a:p>
          <a:p>
            <a:r>
              <a:rPr lang="en-US" dirty="0" smtClean="0"/>
              <a:t>But lots of software is needed</a:t>
            </a:r>
          </a:p>
          <a:p>
            <a:pPr lvl="1"/>
            <a:endParaRPr lang="en-US" dirty="0"/>
          </a:p>
        </p:txBody>
      </p:sp>
    </p:spTree>
    <p:extLst>
      <p:ext uri="{BB962C8B-B14F-4D97-AF65-F5344CB8AC3E}">
        <p14:creationId xmlns:p14="http://schemas.microsoft.com/office/powerpoint/2010/main" val="905709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Maintenance </a:t>
            </a:r>
            <a:r>
              <a:rPr lang="en-US" dirty="0" smtClean="0"/>
              <a:t>is</a:t>
            </a:r>
            <a:br>
              <a:rPr lang="en-US" dirty="0" smtClean="0"/>
            </a:br>
            <a:r>
              <a:rPr lang="en-US" dirty="0" smtClean="0"/>
              <a:t>Not a </a:t>
            </a:r>
            <a:r>
              <a:rPr lang="en-US" dirty="0"/>
              <a:t>Series of Quick Fixes</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7334" y="2160589"/>
            <a:ext cx="4183062" cy="2122412"/>
          </a:xfrm>
        </p:spPr>
      </p:pic>
      <p:sp>
        <p:nvSpPr>
          <p:cNvPr id="4" name="Content Placeholder 3"/>
          <p:cNvSpPr>
            <a:spLocks noGrp="1"/>
          </p:cNvSpPr>
          <p:nvPr>
            <p:ph sz="half" idx="2"/>
          </p:nvPr>
        </p:nvSpPr>
        <p:spPr/>
        <p:txBody>
          <a:bodyPr/>
          <a:lstStyle/>
          <a:p>
            <a:r>
              <a:rPr lang="en-US" dirty="0" smtClean="0"/>
              <a:t>Requirements, design, and code become inconsistent.</a:t>
            </a:r>
          </a:p>
          <a:p>
            <a:r>
              <a:rPr lang="en-US" dirty="0" smtClean="0"/>
              <a:t>Software aging is accelerated.</a:t>
            </a:r>
          </a:p>
          <a:p>
            <a:r>
              <a:rPr lang="en-US" dirty="0" smtClean="0"/>
              <a:t>Unforeseen ripple effects impact system quality.</a:t>
            </a:r>
          </a:p>
          <a:p>
            <a:pPr lvl="1"/>
            <a:r>
              <a:rPr lang="en-US" dirty="0" smtClean="0"/>
              <a:t>Small changes are 40 times more likely to cause problems.</a:t>
            </a:r>
            <a:endParaRPr lang="en-US" dirty="0"/>
          </a:p>
        </p:txBody>
      </p:sp>
    </p:spTree>
    <p:extLst>
      <p:ext uri="{BB962C8B-B14F-4D97-AF65-F5344CB8AC3E}">
        <p14:creationId xmlns:p14="http://schemas.microsoft.com/office/powerpoint/2010/main" val="563472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Breakdown of Topics for the Software Maintenance Knowledge Areas (SWEBOK)</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602327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3104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40131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continued</a:t>
            </a:r>
            <a:endParaRPr lang="en-US" dirty="0"/>
          </a:p>
        </p:txBody>
      </p:sp>
      <p:sp>
        <p:nvSpPr>
          <p:cNvPr id="3" name="Content Placeholder 2"/>
          <p:cNvSpPr>
            <a:spLocks noGrp="1"/>
          </p:cNvSpPr>
          <p:nvPr>
            <p:ph idx="1"/>
          </p:nvPr>
        </p:nvSpPr>
        <p:spPr/>
        <p:txBody>
          <a:bodyPr/>
          <a:lstStyle/>
          <a:p>
            <a:r>
              <a:rPr lang="en-US" dirty="0" smtClean="0"/>
              <a:t>Software cost is increasing as hardware costs decrease.</a:t>
            </a:r>
          </a:p>
          <a:p>
            <a:r>
              <a:rPr lang="en-US" dirty="0" smtClean="0"/>
              <a:t>Many software development disasters:</a:t>
            </a:r>
          </a:p>
          <a:p>
            <a:pPr lvl="1"/>
            <a:r>
              <a:rPr lang="en-US" dirty="0" smtClean="0"/>
              <a:t>Cost overruns, late delivery</a:t>
            </a:r>
          </a:p>
          <a:p>
            <a:pPr lvl="1"/>
            <a:r>
              <a:rPr lang="en-US" dirty="0" smtClean="0"/>
              <a:t>Reduced or wrong functionality</a:t>
            </a:r>
          </a:p>
          <a:p>
            <a:pPr lvl="1"/>
            <a:r>
              <a:rPr lang="en-US" dirty="0" smtClean="0"/>
              <a:t>Non-existent documentation</a:t>
            </a:r>
          </a:p>
          <a:p>
            <a:r>
              <a:rPr lang="en-US" dirty="0" smtClean="0"/>
              <a:t>Many failures attributed to software</a:t>
            </a:r>
          </a:p>
          <a:p>
            <a:r>
              <a:rPr lang="en-US" dirty="0" smtClean="0"/>
              <a:t>Cost of failure becoming very high:</a:t>
            </a:r>
          </a:p>
          <a:p>
            <a:pPr lvl="1"/>
            <a:r>
              <a:rPr lang="en-US" dirty="0" smtClean="0"/>
              <a:t>Financial</a:t>
            </a:r>
          </a:p>
          <a:p>
            <a:pPr lvl="1"/>
            <a:r>
              <a:rPr lang="en-US" dirty="0" smtClean="0"/>
              <a:t>Loss of life or loss of equipment</a:t>
            </a:r>
          </a:p>
          <a:p>
            <a:pPr lvl="1"/>
            <a:r>
              <a:rPr lang="en-US" dirty="0" smtClean="0"/>
              <a:t>Inconvenience and loss of productivity</a:t>
            </a:r>
          </a:p>
          <a:p>
            <a:pPr lvl="1"/>
            <a:endParaRPr lang="en-US" dirty="0"/>
          </a:p>
        </p:txBody>
      </p:sp>
    </p:spTree>
    <p:extLst>
      <p:ext uri="{BB962C8B-B14F-4D97-AF65-F5344CB8AC3E}">
        <p14:creationId xmlns:p14="http://schemas.microsoft.com/office/powerpoint/2010/main" val="2026015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p:txBody>
          <a:bodyPr/>
          <a:lstStyle/>
          <a:p>
            <a:r>
              <a:rPr lang="en-US" dirty="0" smtClean="0"/>
              <a:t>Termed coined at NATO conference</a:t>
            </a:r>
          </a:p>
          <a:p>
            <a:pPr lvl="1"/>
            <a:r>
              <a:rPr lang="en-US" dirty="0" smtClean="0"/>
              <a:t>Software Engineering</a:t>
            </a:r>
          </a:p>
          <a:p>
            <a:pPr lvl="1"/>
            <a:r>
              <a:rPr lang="en-US" dirty="0" err="1" smtClean="0"/>
              <a:t>Garmisch</a:t>
            </a:r>
            <a:r>
              <a:rPr lang="en-US" dirty="0" smtClean="0"/>
              <a:t>, Germany</a:t>
            </a:r>
          </a:p>
          <a:p>
            <a:pPr lvl="1"/>
            <a:r>
              <a:rPr lang="en-US" dirty="0" smtClean="0"/>
              <a:t>October 7-11, 1968</a:t>
            </a:r>
          </a:p>
          <a:p>
            <a:r>
              <a:rPr lang="en-US" dirty="0" smtClean="0"/>
              <a:t>Definition (Fairley)</a:t>
            </a:r>
          </a:p>
          <a:p>
            <a:pPr lvl="1"/>
            <a:r>
              <a:rPr lang="en-US" dirty="0" smtClean="0"/>
              <a:t>Software engineering is the technological and managerial discipline concerned with </a:t>
            </a:r>
            <a:r>
              <a:rPr lang="en-US" b="1" dirty="0" smtClean="0"/>
              <a:t>systematic</a:t>
            </a:r>
            <a:r>
              <a:rPr lang="en-US" dirty="0" smtClean="0"/>
              <a:t> production </a:t>
            </a:r>
            <a:r>
              <a:rPr lang="en-US" b="1" dirty="0" smtClean="0"/>
              <a:t>and maintenance </a:t>
            </a:r>
            <a:r>
              <a:rPr lang="en-US" dirty="0" smtClean="0"/>
              <a:t>of software products that are developed and modified on time and within cost estimates.</a:t>
            </a:r>
            <a:endParaRPr lang="en-US" dirty="0"/>
          </a:p>
        </p:txBody>
      </p:sp>
    </p:spTree>
    <p:extLst>
      <p:ext uri="{BB962C8B-B14F-4D97-AF65-F5344CB8AC3E}">
        <p14:creationId xmlns:p14="http://schemas.microsoft.com/office/powerpoint/2010/main" val="474560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Engineering</a:t>
            </a:r>
            <a:endParaRPr lang="en-US" dirty="0"/>
          </a:p>
        </p:txBody>
      </p:sp>
      <p:sp>
        <p:nvSpPr>
          <p:cNvPr id="3" name="Content Placeholder 2"/>
          <p:cNvSpPr>
            <a:spLocks noGrp="1"/>
          </p:cNvSpPr>
          <p:nvPr>
            <p:ph idx="1"/>
          </p:nvPr>
        </p:nvSpPr>
        <p:spPr/>
        <p:txBody>
          <a:bodyPr>
            <a:normAutofit lnSpcReduction="10000"/>
          </a:bodyPr>
          <a:lstStyle/>
          <a:p>
            <a:r>
              <a:rPr lang="en-US" dirty="0" smtClean="0"/>
              <a:t>Software engineering is:</a:t>
            </a:r>
          </a:p>
          <a:p>
            <a:pPr lvl="1"/>
            <a:r>
              <a:rPr lang="en-US" dirty="0" smtClean="0"/>
              <a:t>Engineering</a:t>
            </a:r>
          </a:p>
          <a:p>
            <a:pPr lvl="1"/>
            <a:r>
              <a:rPr lang="en-US" dirty="0" smtClean="0"/>
              <a:t>Building software systems</a:t>
            </a:r>
          </a:p>
          <a:p>
            <a:pPr lvl="1"/>
            <a:r>
              <a:rPr lang="en-US" dirty="0" smtClean="0"/>
              <a:t>Modifying software systems</a:t>
            </a:r>
          </a:p>
          <a:p>
            <a:pPr lvl="1"/>
            <a:r>
              <a:rPr lang="en-US" dirty="0" smtClean="0"/>
              <a:t>A systematic, careful, scientific activity</a:t>
            </a:r>
          </a:p>
          <a:p>
            <a:r>
              <a:rPr lang="en-US" dirty="0" smtClean="0"/>
              <a:t>Software engineering </a:t>
            </a:r>
            <a:r>
              <a:rPr lang="en-US" b="1" dirty="0" smtClean="0"/>
              <a:t>is not</a:t>
            </a:r>
            <a:r>
              <a:rPr lang="en-US" dirty="0" smtClean="0"/>
              <a:t>:</a:t>
            </a:r>
          </a:p>
          <a:p>
            <a:pPr lvl="1"/>
            <a:r>
              <a:rPr lang="en-US" dirty="0" smtClean="0"/>
              <a:t>Just programming</a:t>
            </a:r>
          </a:p>
          <a:p>
            <a:pPr lvl="1"/>
            <a:r>
              <a:rPr lang="en-US" dirty="0" smtClean="0"/>
              <a:t>Just building small systems</a:t>
            </a:r>
          </a:p>
          <a:p>
            <a:pPr lvl="1"/>
            <a:r>
              <a:rPr lang="en-US" dirty="0" smtClean="0"/>
              <a:t>Building new systems</a:t>
            </a:r>
          </a:p>
          <a:p>
            <a:pPr lvl="1"/>
            <a:r>
              <a:rPr lang="en-US" dirty="0" smtClean="0"/>
              <a:t>Hacking</a:t>
            </a:r>
          </a:p>
          <a:p>
            <a:pPr lvl="1"/>
            <a:r>
              <a:rPr lang="en-US" dirty="0" smtClean="0"/>
              <a:t>Debugging until it works</a:t>
            </a:r>
          </a:p>
          <a:p>
            <a:endParaRPr lang="en-US" dirty="0"/>
          </a:p>
        </p:txBody>
      </p:sp>
    </p:spTree>
    <p:extLst>
      <p:ext uri="{BB962C8B-B14F-4D97-AF65-F5344CB8AC3E}">
        <p14:creationId xmlns:p14="http://schemas.microsoft.com/office/powerpoint/2010/main" val="70301689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419</TotalTime>
  <Words>3676</Words>
  <Application>Microsoft Macintosh PowerPoint</Application>
  <PresentationFormat>Widescreen</PresentationFormat>
  <Paragraphs>499</Paragraphs>
  <Slides>62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Calibri</vt:lpstr>
      <vt:lpstr>Trebuchet MS</vt:lpstr>
      <vt:lpstr>Wingdings 3</vt:lpstr>
      <vt:lpstr>Arial</vt:lpstr>
      <vt:lpstr>Facet</vt:lpstr>
      <vt:lpstr>Welcome to IT 372!</vt:lpstr>
      <vt:lpstr>Software Maintenance &amp; Software Evolution</vt:lpstr>
      <vt:lpstr>Software Maintainance (Fred Brooks, No Silver Bullet)</vt:lpstr>
      <vt:lpstr>One Definition of Software Maintenance</vt:lpstr>
      <vt:lpstr>Program Theme</vt:lpstr>
      <vt:lpstr>The Problem</vt:lpstr>
      <vt:lpstr>The Problem, continued</vt:lpstr>
      <vt:lpstr>Software Engineering</vt:lpstr>
      <vt:lpstr>Software Engineering</vt:lpstr>
      <vt:lpstr>Software Engineering</vt:lpstr>
      <vt:lpstr>One Way to Think About It</vt:lpstr>
      <vt:lpstr>What’s a Big Program?</vt:lpstr>
      <vt:lpstr>Software Development</vt:lpstr>
      <vt:lpstr>Software Development Metaphors</vt:lpstr>
      <vt:lpstr>Software Development as a Craft</vt:lpstr>
      <vt:lpstr>Software Development as a Process</vt:lpstr>
      <vt:lpstr>Software Development as a Process</vt:lpstr>
      <vt:lpstr>Risk</vt:lpstr>
      <vt:lpstr>Significant Risk Areas</vt:lpstr>
      <vt:lpstr>Risk</vt:lpstr>
      <vt:lpstr>The Big Picture IEEE Definitions</vt:lpstr>
      <vt:lpstr>Waterfall Software Life Cycle</vt:lpstr>
      <vt:lpstr>Product Development Life Cycle / Waterfall Software Life Cycle</vt:lpstr>
      <vt:lpstr>Product Development Life Cycle / Iterative Waterfall Software Life Cycle</vt:lpstr>
      <vt:lpstr>PowerPoint Presentation</vt:lpstr>
      <vt:lpstr>Waterfall Development Model</vt:lpstr>
      <vt:lpstr>Spiral Development Model (Boehm)</vt:lpstr>
      <vt:lpstr>Scrum Construction Lifecycle</vt:lpstr>
      <vt:lpstr>Agile System Development Lifecycle (High Level View)</vt:lpstr>
      <vt:lpstr>Agile System Development Lifecycle (Detailed View)</vt:lpstr>
      <vt:lpstr>Iterative Development Models (Spiral, Agile)</vt:lpstr>
      <vt:lpstr>Development is only part of the life cycle, so what is beyond development?</vt:lpstr>
      <vt:lpstr>Software Operation according to IEEE Standard 12207-1998</vt:lpstr>
      <vt:lpstr>Software Maintenance according to IEEE Standard 12207-1998</vt:lpstr>
      <vt:lpstr>Software Disposal according to IEEE Standard 12207-1998</vt:lpstr>
      <vt:lpstr>Software Disposal according to IEEE Standard 12207-1998</vt:lpstr>
      <vt:lpstr>Choice of Terminology</vt:lpstr>
      <vt:lpstr>Definitions of Software Maintenance</vt:lpstr>
      <vt:lpstr>Choice of Terminology</vt:lpstr>
      <vt:lpstr>Why Software Must be Maintained (Schach)</vt:lpstr>
      <vt:lpstr>Why Is Maintenance Necessary? (Pigoski)</vt:lpstr>
      <vt:lpstr>Software Maintenance</vt:lpstr>
      <vt:lpstr>The Noble Art of Maintenance Programming  (Jeff Atwood, Coding Horror)</vt:lpstr>
      <vt:lpstr>Software Conflict 2.0: The Art and Science of Software Engineering (Robert Glass)</vt:lpstr>
      <vt:lpstr>Software Maintenance</vt:lpstr>
      <vt:lpstr>Relative Costs of the Phases of the Life Cycle</vt:lpstr>
      <vt:lpstr>Cost to Detect and Correct a Fault Increases by Phase</vt:lpstr>
      <vt:lpstr>Cost versus Ease of Change</vt:lpstr>
      <vt:lpstr>Total Cost Visibility</vt:lpstr>
      <vt:lpstr>System Operation</vt:lpstr>
      <vt:lpstr>System Evolution</vt:lpstr>
      <vt:lpstr>Why is Maintenance So Expensive?</vt:lpstr>
      <vt:lpstr>Remember a Significant Risk Area</vt:lpstr>
      <vt:lpstr>What Factors Influence Maintenance Costs?</vt:lpstr>
      <vt:lpstr>Categories of Maintenance and Costs</vt:lpstr>
      <vt:lpstr>Categories of Maintenance and Costs</vt:lpstr>
      <vt:lpstr>Categories of Software Maintenance (Pigoski)</vt:lpstr>
      <vt:lpstr>Categories of Software Maintenance (Pigoski) – Car Analogy</vt:lpstr>
      <vt:lpstr>Software Maintenance Categories (SWEBOK v3)</vt:lpstr>
      <vt:lpstr>Software Maintenance is Not a Series of Quick Fixes</vt:lpstr>
      <vt:lpstr>Breakdown of Topics for the Software Maintenance Knowledge Areas (SWEBOK)</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Maintenance</dc:title>
  <dc:creator>Ken Hang</dc:creator>
  <cp:lastModifiedBy>Ken Hang</cp:lastModifiedBy>
  <cp:revision>42</cp:revision>
  <dcterms:created xsi:type="dcterms:W3CDTF">2016-03-28T01:09:44Z</dcterms:created>
  <dcterms:modified xsi:type="dcterms:W3CDTF">2016-03-28T08:24:14Z</dcterms:modified>
</cp:coreProperties>
</file>